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73" r:id="rId3"/>
    <p:sldId id="257" r:id="rId4"/>
    <p:sldId id="324" r:id="rId5"/>
    <p:sldId id="325" r:id="rId6"/>
    <p:sldId id="326" r:id="rId7"/>
    <p:sldId id="327" r:id="rId8"/>
    <p:sldId id="322" r:id="rId9"/>
    <p:sldId id="329" r:id="rId10"/>
    <p:sldId id="316" r:id="rId11"/>
    <p:sldId id="318" r:id="rId12"/>
    <p:sldId id="312" r:id="rId13"/>
    <p:sldId id="323" r:id="rId14"/>
    <p:sldId id="297" r:id="rId15"/>
    <p:sldId id="298" r:id="rId16"/>
    <p:sldId id="299" r:id="rId17"/>
    <p:sldId id="315" r:id="rId18"/>
    <p:sldId id="300" r:id="rId19"/>
    <p:sldId id="301" r:id="rId20"/>
    <p:sldId id="302" r:id="rId21"/>
    <p:sldId id="303" r:id="rId22"/>
    <p:sldId id="304" r:id="rId23"/>
    <p:sldId id="305" r:id="rId24"/>
    <p:sldId id="306" r:id="rId25"/>
    <p:sldId id="307" r:id="rId26"/>
    <p:sldId id="308" r:id="rId27"/>
    <p:sldId id="291" r:id="rId28"/>
    <p:sldId id="261" r:id="rId29"/>
    <p:sldId id="328" r:id="rId30"/>
    <p:sldId id="330"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343" autoAdjust="0"/>
  </p:normalViewPr>
  <p:slideViewPr>
    <p:cSldViewPr>
      <p:cViewPr varScale="1">
        <p:scale>
          <a:sx n="42" d="100"/>
          <a:sy n="42" d="100"/>
        </p:scale>
        <p:origin x="56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5027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09602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767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3692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98902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8329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37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861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85883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12124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10/03/1445</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445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1D8BD707-D9CF-40AE-B4C6-C98DA3205C09}" type="datetimeFigureOut">
              <a:rPr lang="en-US" smtClean="0">
                <a:solidFill>
                  <a:prstClr val="black">
                    <a:tint val="75000"/>
                  </a:prstClr>
                </a:solidFill>
              </a:rPr>
              <a:pPr rtl="0"/>
              <a:t>9/24/2023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800719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224136"/>
            <a:ext cx="8062664" cy="4005064"/>
          </a:xfrm>
        </p:spPr>
        <p:txBody>
          <a:bodyPr>
            <a:normAutofit fontScale="90000"/>
          </a:bodyPr>
          <a:lstStyle/>
          <a:p>
            <a:r>
              <a:rPr lang="en-US" b="1" dirty="0" smtClean="0">
                <a:solidFill>
                  <a:srgbClr val="FF0000"/>
                </a:solidFill>
              </a:rPr>
              <a:t>Epidemiology of communicable diseases</a:t>
            </a:r>
            <a:br>
              <a:rPr lang="en-US" b="1" dirty="0" smtClean="0">
                <a:solidFill>
                  <a:srgbClr val="FF0000"/>
                </a:solidFill>
              </a:rPr>
            </a:br>
            <a:r>
              <a:rPr lang="en-US" b="1" dirty="0" smtClean="0">
                <a:solidFill>
                  <a:srgbClr val="FF0000"/>
                </a:solidFill>
              </a:rPr>
              <a:t>L6</a:t>
            </a:r>
            <a:r>
              <a:rPr lang="ar-IQ" b="1" dirty="0" smtClean="0">
                <a:solidFill>
                  <a:srgbClr val="FF0000"/>
                </a:solidFill>
              </a:rPr>
              <a:t/>
            </a:r>
            <a:br>
              <a:rPr lang="ar-IQ" b="1" dirty="0" smtClean="0">
                <a:solidFill>
                  <a:srgbClr val="FF0000"/>
                </a:solidFill>
              </a:rPr>
            </a:br>
            <a:r>
              <a:rPr lang="ar-IQ" b="1" dirty="0" smtClean="0">
                <a:solidFill>
                  <a:srgbClr val="FF0000"/>
                </a:solidFill>
              </a:rPr>
              <a:t/>
            </a:r>
            <a:br>
              <a:rPr lang="ar-IQ" b="1" dirty="0" smtClean="0">
                <a:solidFill>
                  <a:srgbClr val="FF0000"/>
                </a:solidFill>
              </a:rPr>
            </a:br>
            <a:r>
              <a:rPr lang="ar-IQ" b="1" dirty="0" smtClean="0">
                <a:solidFill>
                  <a:srgbClr val="FF0000"/>
                </a:solidFill>
              </a:rPr>
              <a:t>   </a:t>
            </a:r>
            <a:r>
              <a:rPr lang="ar-IQ" sz="4800" b="1" dirty="0" smtClean="0">
                <a:solidFill>
                  <a:schemeClr val="tx2">
                    <a:satMod val="130000"/>
                  </a:schemeClr>
                </a:solidFill>
              </a:rPr>
              <a:t>ا.د سجاد سالم     </a:t>
            </a:r>
            <a:r>
              <a:rPr lang="ar-IQ" altLang="en-US" sz="4800" b="1" dirty="0">
                <a:latin typeface="Times New Roman" panose="02020603050405020304" pitchFamily="18" charset="0"/>
              </a:rPr>
              <a:t>ا.د سميرة محمد </a:t>
            </a:r>
            <a:r>
              <a:rPr lang="ar-IQ" sz="4800" b="1" dirty="0" smtClean="0">
                <a:solidFill>
                  <a:schemeClr val="tx2">
                    <a:satMod val="130000"/>
                  </a:schemeClr>
                </a:solidFill>
              </a:rPr>
              <a:t>          </a:t>
            </a:r>
            <a:r>
              <a:rPr lang="en-US" sz="4800" b="1" dirty="0" smtClean="0">
                <a:solidFill>
                  <a:schemeClr val="tx2">
                    <a:satMod val="130000"/>
                  </a:schemeClr>
                </a:solidFill>
              </a:rPr>
              <a:t>  </a:t>
            </a:r>
            <a:r>
              <a:rPr lang="en-US" altLang="en-US" sz="4800" b="1" dirty="0">
                <a:latin typeface="Times New Roman" panose="02020603050405020304" pitchFamily="18" charset="0"/>
                <a:cs typeface="Times New Roman" panose="02020603050405020304" pitchFamily="18" charset="0"/>
              </a:rPr>
              <a:t/>
            </a:r>
            <a:br>
              <a:rPr lang="en-US" altLang="en-US" sz="4800" b="1" dirty="0">
                <a:latin typeface="Times New Roman" panose="02020603050405020304" pitchFamily="18" charset="0"/>
                <a:cs typeface="Times New Roman" panose="02020603050405020304" pitchFamily="18" charset="0"/>
              </a:rPr>
            </a:br>
            <a:r>
              <a:rPr lang="en-US" b="1" dirty="0" smtClean="0">
                <a:solidFill>
                  <a:srgbClr val="FF0000"/>
                </a:solidFill>
              </a:rPr>
              <a:t/>
            </a:r>
            <a:br>
              <a:rPr lang="en-US" b="1" dirty="0" smtClean="0">
                <a:solidFill>
                  <a:srgbClr val="FF0000"/>
                </a:solidFill>
              </a:rPr>
            </a:br>
            <a:endParaRPr lang="ar-IQ" dirty="0">
              <a:solidFill>
                <a:srgbClr val="FF0000"/>
              </a:solidFill>
            </a:endParaRPr>
          </a:p>
        </p:txBody>
      </p:sp>
      <p:sp>
        <p:nvSpPr>
          <p:cNvPr id="3" name="TextBox 2"/>
          <p:cNvSpPr txBox="1"/>
          <p:nvPr/>
        </p:nvSpPr>
        <p:spPr>
          <a:xfrm>
            <a:off x="3846588" y="4437112"/>
            <a:ext cx="1757211" cy="523220"/>
          </a:xfrm>
          <a:prstGeom prst="rect">
            <a:avLst/>
          </a:prstGeom>
          <a:noFill/>
        </p:spPr>
        <p:txBody>
          <a:bodyPr wrap="none" rtlCol="0">
            <a:spAutoFit/>
          </a:bodyPr>
          <a:lstStyle/>
          <a:p>
            <a:pPr algn="ctr"/>
            <a:r>
              <a:rPr lang="en-US" sz="2800" b="1" dirty="0" smtClean="0">
                <a:solidFill>
                  <a:srgbClr val="FF0000"/>
                </a:solidFill>
              </a:rPr>
              <a:t>2023-2024</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4525963"/>
          </a:xfrm>
        </p:spPr>
        <p:txBody>
          <a:bodyPr>
            <a:noAutofit/>
          </a:bodyPr>
          <a:lstStyle/>
          <a:p>
            <a:pPr marL="0" indent="0">
              <a:buNone/>
            </a:pPr>
            <a:r>
              <a:rPr lang="en-US" sz="3200" dirty="0" smtClean="0">
                <a:solidFill>
                  <a:srgbClr val="FF0000"/>
                </a:solidFill>
                <a:latin typeface="Times New Roman" panose="02020603050405020304" pitchFamily="18" charset="0"/>
                <a:cs typeface="Times New Roman" panose="02020603050405020304" pitchFamily="18" charset="0"/>
              </a:rPr>
              <a:t>A </a:t>
            </a:r>
            <a:r>
              <a:rPr lang="en-US" sz="3200" dirty="0">
                <a:solidFill>
                  <a:srgbClr val="FF0000"/>
                </a:solidFill>
                <a:latin typeface="Times New Roman" panose="02020603050405020304" pitchFamily="18" charset="0"/>
                <a:cs typeface="Times New Roman" panose="02020603050405020304" pitchFamily="18" charset="0"/>
              </a:rPr>
              <a:t>person may develop a communicable disease after becoming </a:t>
            </a:r>
            <a:r>
              <a:rPr lang="en-US" sz="3200" dirty="0" smtClean="0">
                <a:solidFill>
                  <a:srgbClr val="FF0000"/>
                </a:solidFill>
                <a:latin typeface="Times New Roman" panose="02020603050405020304" pitchFamily="18" charset="0"/>
                <a:cs typeface="Times New Roman" panose="02020603050405020304" pitchFamily="18" charset="0"/>
              </a:rPr>
              <a:t>infected by </a:t>
            </a:r>
            <a:r>
              <a:rPr lang="en-US" sz="3200" dirty="0">
                <a:solidFill>
                  <a:srgbClr val="FF0000"/>
                </a:solidFill>
                <a:latin typeface="Times New Roman" panose="02020603050405020304" pitchFamily="18" charset="0"/>
                <a:cs typeface="Times New Roman" panose="02020603050405020304" pitchFamily="18" charset="0"/>
              </a:rPr>
              <a:t>the pathogen. </a:t>
            </a:r>
            <a:endParaRPr lang="en-US" sz="3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smtClean="0">
                <a:solidFill>
                  <a:srgbClr val="FF0000"/>
                </a:solidFill>
                <a:latin typeface="Times New Roman" panose="02020603050405020304" pitchFamily="18" charset="0"/>
                <a:cs typeface="Times New Roman" panose="02020603050405020304" pitchFamily="18" charset="0"/>
              </a:rPr>
              <a:t>This </a:t>
            </a:r>
            <a:r>
              <a:rPr lang="en-US" sz="3200" dirty="0">
                <a:solidFill>
                  <a:srgbClr val="FF0000"/>
                </a:solidFill>
                <a:latin typeface="Times New Roman" panose="02020603050405020304" pitchFamily="18" charset="0"/>
                <a:cs typeface="Times New Roman" panose="02020603050405020304" pitchFamily="18" charset="0"/>
              </a:rPr>
              <a:t>may happen </a:t>
            </a:r>
            <a:r>
              <a:rPr lang="en-US" sz="3200" dirty="0" smtClean="0">
                <a:solidFill>
                  <a:srgbClr val="FF0000"/>
                </a:solidFill>
                <a:latin typeface="Times New Roman" panose="02020603050405020304" pitchFamily="18" charset="0"/>
                <a:cs typeface="Times New Roman" panose="02020603050405020304" pitchFamily="18" charset="0"/>
              </a:rPr>
              <a:t>through:</a:t>
            </a:r>
            <a:endParaRPr lang="en-US" sz="3200" dirty="0">
              <a:solidFill>
                <a:srgbClr val="FF0000"/>
              </a:solidFill>
              <a:latin typeface="Times New Roman" panose="02020603050405020304" pitchFamily="18" charset="0"/>
              <a:cs typeface="Times New Roman" panose="02020603050405020304" pitchFamily="18" charset="0"/>
            </a:endParaRPr>
          </a:p>
          <a:p>
            <a:pPr algn="l" rtl="0"/>
            <a:r>
              <a:rPr lang="en-US" sz="3200" dirty="0">
                <a:latin typeface="Times New Roman" panose="02020603050405020304" pitchFamily="18" charset="0"/>
                <a:cs typeface="Times New Roman" panose="02020603050405020304" pitchFamily="18" charset="0"/>
              </a:rPr>
              <a:t>direct contact with a person carrying the pathogen</a:t>
            </a:r>
          </a:p>
          <a:p>
            <a:pPr algn="l" rtl="0"/>
            <a:r>
              <a:rPr lang="en-US" sz="3200" dirty="0">
                <a:latin typeface="Times New Roman" panose="02020603050405020304" pitchFamily="18" charset="0"/>
                <a:cs typeface="Times New Roman" panose="02020603050405020304" pitchFamily="18" charset="0"/>
              </a:rPr>
              <a:t>contact with contaminated fluids, such as blood, mucus, or saliva</a:t>
            </a:r>
          </a:p>
          <a:p>
            <a:pPr algn="l" rtl="0"/>
            <a:r>
              <a:rPr lang="en-US" sz="3200" dirty="0">
                <a:latin typeface="Times New Roman" panose="02020603050405020304" pitchFamily="18" charset="0"/>
                <a:cs typeface="Times New Roman" panose="02020603050405020304" pitchFamily="18" charset="0"/>
              </a:rPr>
              <a:t>inhaling contaminated droplets from another person’s cough or sneeze</a:t>
            </a:r>
          </a:p>
          <a:p>
            <a:pPr algn="l" rtl="0"/>
            <a:r>
              <a:rPr lang="en-US" sz="3200" dirty="0">
                <a:latin typeface="Times New Roman" panose="02020603050405020304" pitchFamily="18" charset="0"/>
                <a:cs typeface="Times New Roman" panose="02020603050405020304" pitchFamily="18" charset="0"/>
              </a:rPr>
              <a:t>receiving a bite from an animal or insect carrying the pathogen</a:t>
            </a:r>
          </a:p>
          <a:p>
            <a:pPr algn="l" rtl="0"/>
            <a:r>
              <a:rPr lang="en-US" sz="3200" dirty="0">
                <a:latin typeface="Times New Roman" panose="02020603050405020304" pitchFamily="18" charset="0"/>
                <a:cs typeface="Times New Roman" panose="02020603050405020304" pitchFamily="18" charset="0"/>
              </a:rPr>
              <a:t>consuming contaminated water or foods</a:t>
            </a:r>
          </a:p>
          <a:p>
            <a:pPr algn="l" rtl="0"/>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103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08720"/>
            <a:ext cx="7886700" cy="4351338"/>
          </a:xfrm>
        </p:spPr>
        <p:txBody>
          <a:bodyPr>
            <a:noAutofit/>
          </a:bodyPr>
          <a:lstStyle/>
          <a:p>
            <a:pPr marL="0" indent="0" algn="just" rtl="0">
              <a:buNone/>
            </a:pPr>
            <a:r>
              <a:rPr lang="en-US" sz="3200" dirty="0">
                <a:latin typeface="Times New Roman" panose="02020603050405020304" pitchFamily="18" charset="0"/>
                <a:cs typeface="Times New Roman" panose="02020603050405020304" pitchFamily="18" charset="0"/>
              </a:rPr>
              <a:t>Once a pathogen has entered a person’s body, it will begin replicating. The individual may then begin to experience symptoms.</a:t>
            </a:r>
          </a:p>
          <a:p>
            <a:pPr marL="0" indent="0" algn="just" rtl="0">
              <a:buNone/>
            </a:pPr>
            <a:r>
              <a:rPr lang="en-US" sz="3200" dirty="0">
                <a:latin typeface="Times New Roman" panose="02020603050405020304" pitchFamily="18" charset="0"/>
                <a:cs typeface="Times New Roman" panose="02020603050405020304" pitchFamily="18" charset="0"/>
              </a:rPr>
              <a:t>Some symptoms are a direct result of the pathogen damaging the body’s cells. Others are due to the body’s immune response to the infection.</a:t>
            </a:r>
          </a:p>
          <a:p>
            <a:pPr marL="0" indent="0" algn="just" rtl="0">
              <a:buNone/>
            </a:pPr>
            <a:r>
              <a:rPr lang="en-US" sz="3200" dirty="0">
                <a:latin typeface="Times New Roman" panose="02020603050405020304" pitchFamily="18" charset="0"/>
                <a:cs typeface="Times New Roman" panose="02020603050405020304" pitchFamily="18" charset="0"/>
              </a:rPr>
              <a:t>Communicable diseases are usually mild, and symptoms pass after a few days. However, some can be serious and potentially life threatening.</a:t>
            </a:r>
          </a:p>
          <a:p>
            <a:pPr marL="0" indent="0" algn="just" rtl="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179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4624"/>
            <a:ext cx="8208912" cy="5301208"/>
          </a:xfrm>
        </p:spPr>
        <p:txBody>
          <a:bodyPr>
            <a:normAutofit/>
          </a:bodyPr>
          <a:lstStyle/>
          <a:p>
            <a:pPr marL="0" indent="0" algn="l" rtl="0">
              <a:buNone/>
            </a:pPr>
            <a:r>
              <a:rPr lang="en-US" b="1" dirty="0" smtClean="0">
                <a:solidFill>
                  <a:srgbClr val="FF0000"/>
                </a:solidFill>
                <a:latin typeface="Times New Roman" pitchFamily="18" charset="0"/>
                <a:cs typeface="Times New Roman" pitchFamily="18" charset="0"/>
              </a:rPr>
              <a:t>Mode of transmission</a:t>
            </a:r>
            <a:r>
              <a:rPr lang="en-US" dirty="0" smtClean="0">
                <a:solidFill>
                  <a:srgbClr val="FF0000"/>
                </a:solidFill>
                <a:latin typeface="Times New Roman" pitchFamily="18" charset="0"/>
                <a:cs typeface="Times New Roman" pitchFamily="18" charset="0"/>
              </a:rPr>
              <a:t>: </a:t>
            </a:r>
          </a:p>
          <a:p>
            <a:pPr marL="0" indent="0" algn="l" rtl="0">
              <a:buNone/>
            </a:pPr>
            <a:r>
              <a:rPr lang="en-US" dirty="0" smtClean="0">
                <a:latin typeface="Times New Roman" pitchFamily="18" charset="0"/>
                <a:cs typeface="Times New Roman" pitchFamily="18" charset="0"/>
              </a:rPr>
              <a:t>The way disease agents are transmitted from the source of infection to new hosts. </a:t>
            </a:r>
            <a:endParaRPr lang="ar-IQ"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208808"/>
            <a:ext cx="8229600" cy="4649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1412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4525963"/>
          </a:xfrm>
        </p:spPr>
        <p:txBody>
          <a:bodyPr>
            <a:noAutofit/>
          </a:bodyPr>
          <a:lstStyle/>
          <a:p>
            <a:pPr marL="0" indent="0" algn="just" rtl="0">
              <a:buNone/>
            </a:pPr>
            <a:r>
              <a:rPr lang="en-US" altLang="en-US" sz="2800" b="1" dirty="0">
                <a:solidFill>
                  <a:srgbClr val="FF0000"/>
                </a:solidFill>
                <a:latin typeface="Times New Roman" panose="02020603050405020304" pitchFamily="18" charset="0"/>
                <a:cs typeface="Times New Roman" panose="02020603050405020304" pitchFamily="18" charset="0"/>
              </a:rPr>
              <a:t>Direct Transmission</a:t>
            </a:r>
          </a:p>
          <a:p>
            <a:pPr marL="0" indent="0" algn="just" rtl="0">
              <a:buNone/>
            </a:pPr>
            <a:r>
              <a:rPr lang="en-US" altLang="en-US" sz="2800" dirty="0" smtClean="0">
                <a:latin typeface="Times New Roman" panose="02020603050405020304" pitchFamily="18" charset="0"/>
                <a:cs typeface="Times New Roman" panose="02020603050405020304" pitchFamily="18" charset="0"/>
              </a:rPr>
              <a:t>     Direct </a:t>
            </a:r>
            <a:r>
              <a:rPr lang="en-US" altLang="en-US" sz="2800" dirty="0">
                <a:latin typeface="Times New Roman" panose="02020603050405020304" pitchFamily="18" charset="0"/>
                <a:cs typeface="Times New Roman" panose="02020603050405020304" pitchFamily="18" charset="0"/>
              </a:rPr>
              <a:t>transmission occurs by immediate transfer of infectious agents from a reservoir to a new host. </a:t>
            </a:r>
            <a:endParaRPr lang="en-US" altLang="en-US" sz="2800" dirty="0" smtClean="0">
              <a:latin typeface="Times New Roman" panose="02020603050405020304" pitchFamily="18" charset="0"/>
              <a:cs typeface="Times New Roman" panose="02020603050405020304" pitchFamily="18" charset="0"/>
            </a:endParaRPr>
          </a:p>
          <a:p>
            <a:pPr marL="0" indent="0" algn="just" rtl="0">
              <a:buNone/>
            </a:pPr>
            <a:r>
              <a:rPr lang="en-US" altLang="en-US" sz="2800" dirty="0" smtClean="0">
                <a:latin typeface="Times New Roman" panose="02020603050405020304" pitchFamily="18" charset="0"/>
                <a:cs typeface="Times New Roman" panose="02020603050405020304" pitchFamily="18" charset="0"/>
              </a:rPr>
              <a:t>It </a:t>
            </a:r>
            <a:r>
              <a:rPr lang="en-US" altLang="en-US" sz="2800" dirty="0">
                <a:latin typeface="Times New Roman" panose="02020603050405020304" pitchFamily="18" charset="0"/>
                <a:cs typeface="Times New Roman" panose="02020603050405020304" pitchFamily="18" charset="0"/>
              </a:rPr>
              <a:t>requires direct contact with the source, through touching, biting, kissing, or sexual intercourse, or by the direct projection of droplet spray onto the conjunctiva or onto the mucous membranes of the eye, nose, or mouth during sneezing, coughing, spitting, laughing, singing, or talking. </a:t>
            </a:r>
            <a:endParaRPr lang="en-US" altLang="en-US" sz="2800" dirty="0" smtClean="0">
              <a:latin typeface="Times New Roman" panose="02020603050405020304" pitchFamily="18" charset="0"/>
              <a:cs typeface="Times New Roman" panose="02020603050405020304" pitchFamily="18" charset="0"/>
            </a:endParaRPr>
          </a:p>
          <a:p>
            <a:pPr marL="0" indent="0" algn="just" rtl="0">
              <a:buNone/>
            </a:pPr>
            <a:r>
              <a:rPr lang="en-US" altLang="en-US" sz="2800" dirty="0" smtClean="0">
                <a:latin typeface="Times New Roman" panose="02020603050405020304" pitchFamily="18" charset="0"/>
                <a:cs typeface="Times New Roman" panose="02020603050405020304" pitchFamily="18" charset="0"/>
              </a:rPr>
              <a:t>Direct </a:t>
            </a:r>
            <a:r>
              <a:rPr lang="en-US" altLang="en-US" sz="2800" dirty="0">
                <a:latin typeface="Times New Roman" panose="02020603050405020304" pitchFamily="18" charset="0"/>
                <a:cs typeface="Times New Roman" panose="02020603050405020304" pitchFamily="18" charset="0"/>
              </a:rPr>
              <a:t>transmission is limited to a distance of 1 meter or less.</a:t>
            </a:r>
          </a:p>
          <a:p>
            <a:pPr algn="just" rtl="0"/>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1210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328592"/>
          </a:xfrm>
        </p:spPr>
        <p:txBody>
          <a:bodyPr>
            <a:noAutofit/>
          </a:bodyPr>
          <a:lstStyle/>
          <a:p>
            <a:pPr marL="0" indent="0" algn="just">
              <a:buNone/>
            </a:pPr>
            <a:r>
              <a:rPr lang="en-US" sz="3200" b="1" dirty="0" smtClean="0">
                <a:solidFill>
                  <a:srgbClr val="FF0000"/>
                </a:solidFill>
                <a:latin typeface="Times New Roman" pitchFamily="18" charset="0"/>
                <a:cs typeface="Times New Roman" pitchFamily="18" charset="0"/>
              </a:rPr>
              <a:t>Methods  of Direct mode of transmission </a:t>
            </a:r>
            <a:endParaRPr lang="en-US" sz="3200" b="1" dirty="0">
              <a:solidFill>
                <a:srgbClr val="FF0000"/>
              </a:solidFill>
              <a:latin typeface="Times New Roman" pitchFamily="18" charset="0"/>
              <a:cs typeface="Times New Roman" pitchFamily="18" charset="0"/>
            </a:endParaRPr>
          </a:p>
          <a:p>
            <a:pPr marL="514350" indent="-514350" algn="just">
              <a:buAutoNum type="arabicPeriod"/>
            </a:pPr>
            <a:r>
              <a:rPr lang="en-US" sz="3200" b="1" dirty="0" smtClean="0">
                <a:solidFill>
                  <a:srgbClr val="00B0F0"/>
                </a:solidFill>
                <a:latin typeface="Times New Roman" pitchFamily="18" charset="0"/>
                <a:cs typeface="Times New Roman" pitchFamily="18" charset="0"/>
              </a:rPr>
              <a:t>Person </a:t>
            </a:r>
            <a:r>
              <a:rPr lang="en-US" sz="3200" b="1" dirty="0">
                <a:solidFill>
                  <a:srgbClr val="00B0F0"/>
                </a:solidFill>
                <a:latin typeface="Times New Roman" pitchFamily="18" charset="0"/>
                <a:cs typeface="Times New Roman" pitchFamily="18" charset="0"/>
              </a:rPr>
              <a:t>to person contact</a:t>
            </a:r>
            <a:r>
              <a:rPr lang="en-US" sz="3200" dirty="0" smtClean="0">
                <a:solidFill>
                  <a:srgbClr val="00B0F0"/>
                </a:solidFill>
                <a:latin typeface="Times New Roman" pitchFamily="18" charset="0"/>
                <a:cs typeface="Times New Roman" pitchFamily="18" charset="0"/>
              </a:rPr>
              <a:t>—</a:t>
            </a:r>
          </a:p>
          <a:p>
            <a:pPr marL="0" indent="0" algn="just">
              <a:buNone/>
            </a:pPr>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organism spreads by contact with </a:t>
            </a:r>
            <a:r>
              <a:rPr lang="en-US" sz="3200" dirty="0" smtClean="0">
                <a:latin typeface="Times New Roman" pitchFamily="18" charset="0"/>
                <a:cs typeface="Times New Roman" pitchFamily="18" charset="0"/>
              </a:rPr>
              <a:t>denuded epithelium</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Contrary </a:t>
            </a:r>
            <a:r>
              <a:rPr lang="en-US" sz="3200" dirty="0">
                <a:latin typeface="Times New Roman" pitchFamily="18" charset="0"/>
                <a:cs typeface="Times New Roman" pitchFamily="18" charset="0"/>
              </a:rPr>
              <a:t>to what people think, most sexually </a:t>
            </a:r>
            <a:r>
              <a:rPr lang="en-US" sz="3200" dirty="0" smtClean="0">
                <a:latin typeface="Times New Roman" pitchFamily="18" charset="0"/>
                <a:cs typeface="Times New Roman" pitchFamily="18" charset="0"/>
              </a:rPr>
              <a:t>transmitted diseases </a:t>
            </a:r>
            <a:r>
              <a:rPr lang="en-US" sz="3200" dirty="0">
                <a:latin typeface="Times New Roman" pitchFamily="18" charset="0"/>
                <a:cs typeface="Times New Roman" pitchFamily="18" charset="0"/>
              </a:rPr>
              <a:t>can also be transmitted by any kind of contact which </a:t>
            </a:r>
            <a:r>
              <a:rPr lang="en-US" sz="3200" dirty="0" smtClean="0">
                <a:latin typeface="Times New Roman" pitchFamily="18" charset="0"/>
                <a:cs typeface="Times New Roman" pitchFamily="18" charset="0"/>
              </a:rPr>
              <a:t>involves an </a:t>
            </a:r>
            <a:r>
              <a:rPr lang="en-US" sz="3200" dirty="0">
                <a:latin typeface="Times New Roman" pitchFamily="18" charset="0"/>
                <a:cs typeface="Times New Roman" pitchFamily="18" charset="0"/>
              </a:rPr>
              <a:t>epithelial breach.</a:t>
            </a:r>
            <a:endParaRPr lang="ar-IQ" sz="3200" dirty="0">
              <a:latin typeface="Times New Roman" pitchFamily="18" charset="0"/>
              <a:cs typeface="Times New Roman" pitchFamily="18" charset="0"/>
            </a:endParaRPr>
          </a:p>
        </p:txBody>
      </p:sp>
    </p:spTree>
    <p:extLst>
      <p:ext uri="{BB962C8B-B14F-4D97-AF65-F5344CB8AC3E}">
        <p14:creationId xmlns:p14="http://schemas.microsoft.com/office/powerpoint/2010/main" val="1213950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3237"/>
            <a:ext cx="8229600" cy="4525963"/>
          </a:xfrm>
        </p:spPr>
        <p:txBody>
          <a:bodyPr>
            <a:noAutofit/>
          </a:bodyPr>
          <a:lstStyle/>
          <a:p>
            <a:pPr marL="0" indent="0" algn="just">
              <a:buNone/>
            </a:pPr>
            <a:r>
              <a:rPr lang="en-US" sz="2800" dirty="0">
                <a:solidFill>
                  <a:srgbClr val="00B0F0"/>
                </a:solidFill>
                <a:latin typeface="Times New Roman" pitchFamily="18" charset="0"/>
                <a:cs typeface="Times New Roman" pitchFamily="18" charset="0"/>
              </a:rPr>
              <a:t>2. </a:t>
            </a:r>
            <a:r>
              <a:rPr lang="en-US" sz="2800" b="1" dirty="0">
                <a:solidFill>
                  <a:srgbClr val="00B0F0"/>
                </a:solidFill>
                <a:latin typeface="Times New Roman" pitchFamily="18" charset="0"/>
                <a:cs typeface="Times New Roman" pitchFamily="18" charset="0"/>
              </a:rPr>
              <a:t>Droplets</a:t>
            </a:r>
            <a:r>
              <a:rPr lang="en-US" sz="2800" dirty="0" smtClean="0">
                <a:solidFill>
                  <a:srgbClr val="00B0F0"/>
                </a:solidFill>
                <a:latin typeface="Times New Roman" pitchFamily="18" charset="0"/>
                <a:cs typeface="Times New Roman" pitchFamily="18" charset="0"/>
              </a:rPr>
              <a:t>—</a:t>
            </a:r>
          </a:p>
          <a:p>
            <a:pPr marL="0" indent="0" algn="just">
              <a:buNone/>
            </a:pPr>
            <a:r>
              <a:rPr lang="en-US" sz="2800" dirty="0" smtClean="0">
                <a:latin typeface="Times New Roman" pitchFamily="18" charset="0"/>
                <a:cs typeface="Times New Roman" pitchFamily="18" charset="0"/>
              </a:rPr>
              <a:t>Droplets micro particles </a:t>
            </a:r>
            <a:r>
              <a:rPr lang="en-US" sz="2800" dirty="0">
                <a:latin typeface="Times New Roman" pitchFamily="18" charset="0"/>
                <a:cs typeface="Times New Roman" pitchFamily="18" charset="0"/>
              </a:rPr>
              <a:t>of respiratory secretions, which, </a:t>
            </a:r>
            <a:r>
              <a:rPr lang="en-US" sz="2800" dirty="0" smtClean="0">
                <a:latin typeface="Times New Roman" pitchFamily="18" charset="0"/>
                <a:cs typeface="Times New Roman" pitchFamily="18" charset="0"/>
              </a:rPr>
              <a:t>when coughed </a:t>
            </a:r>
            <a:r>
              <a:rPr lang="en-US" sz="2800" dirty="0">
                <a:latin typeface="Times New Roman" pitchFamily="18" charset="0"/>
                <a:cs typeface="Times New Roman" pitchFamily="18" charset="0"/>
              </a:rPr>
              <a:t>or sneezed out, are blasted into air with </a:t>
            </a:r>
            <a:r>
              <a:rPr lang="en-US" sz="2800" dirty="0" smtClean="0">
                <a:latin typeface="Times New Roman" pitchFamily="18" charset="0"/>
                <a:cs typeface="Times New Roman" pitchFamily="18" charset="0"/>
              </a:rPr>
              <a:t>high velocity and inhaled </a:t>
            </a:r>
            <a:r>
              <a:rPr lang="en-US" sz="2800" dirty="0">
                <a:latin typeface="Times New Roman" pitchFamily="18" charset="0"/>
                <a:cs typeface="Times New Roman" pitchFamily="18" charset="0"/>
              </a:rPr>
              <a:t>by anybody nearby.</a:t>
            </a:r>
            <a:r>
              <a:rPr lang="en-US" sz="2800" dirty="0" smtClean="0">
                <a:latin typeface="Times New Roman" pitchFamily="18" charset="0"/>
                <a:cs typeface="Times New Roman" pitchFamily="18" charset="0"/>
              </a:rPr>
              <a:t> </a:t>
            </a:r>
          </a:p>
          <a:p>
            <a:pPr marL="0" indent="0" algn="just">
              <a:buNone/>
            </a:pPr>
            <a:r>
              <a:rPr lang="en-US" sz="2800" dirty="0" smtClean="0">
                <a:latin typeface="Times New Roman" pitchFamily="18" charset="0"/>
                <a:cs typeface="Times New Roman" pitchFamily="18" charset="0"/>
              </a:rPr>
              <a:t>Most </a:t>
            </a:r>
            <a:r>
              <a:rPr lang="en-US" sz="2800" dirty="0">
                <a:latin typeface="Times New Roman" pitchFamily="18" charset="0"/>
                <a:cs typeface="Times New Roman" pitchFamily="18" charset="0"/>
              </a:rPr>
              <a:t>respiratory infections (</a:t>
            </a:r>
            <a:r>
              <a:rPr lang="en-US" sz="2800" dirty="0" smtClean="0">
                <a:latin typeface="Times New Roman" pitchFamily="18" charset="0"/>
                <a:cs typeface="Times New Roman" pitchFamily="18" charset="0"/>
              </a:rPr>
              <a:t>influenza, diphtheria</a:t>
            </a:r>
            <a:r>
              <a:rPr lang="en-US" sz="2800" dirty="0">
                <a:latin typeface="Times New Roman" pitchFamily="18" charset="0"/>
                <a:cs typeface="Times New Roman" pitchFamily="18" charset="0"/>
              </a:rPr>
              <a:t>, tuberculosis) are spread by droplets. Such infections are </a:t>
            </a:r>
            <a:r>
              <a:rPr lang="en-US" sz="2800" dirty="0" smtClean="0">
                <a:latin typeface="Times New Roman" pitchFamily="18" charset="0"/>
                <a:cs typeface="Times New Roman" pitchFamily="18" charset="0"/>
              </a:rPr>
              <a:t>difficult to </a:t>
            </a:r>
            <a:r>
              <a:rPr lang="en-US" sz="2800" dirty="0">
                <a:latin typeface="Times New Roman" pitchFamily="18" charset="0"/>
                <a:cs typeface="Times New Roman" pitchFamily="18" charset="0"/>
              </a:rPr>
              <a:t>control in an overcrowded population like our </a:t>
            </a:r>
            <a:r>
              <a:rPr lang="en-US" sz="2800" dirty="0" smtClean="0">
                <a:latin typeface="Times New Roman" pitchFamily="18" charset="0"/>
                <a:cs typeface="Times New Roman" pitchFamily="18" charset="0"/>
              </a:rPr>
              <a:t>country. </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20641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37312"/>
          </a:xfrm>
        </p:spPr>
        <p:txBody>
          <a:bodyPr>
            <a:noAutofit/>
          </a:bodyPr>
          <a:lstStyle/>
          <a:p>
            <a:pPr marL="0" indent="0" algn="just">
              <a:buNone/>
            </a:pPr>
            <a:r>
              <a:rPr lang="en-US" sz="3200" dirty="0">
                <a:latin typeface="Times New Roman"/>
              </a:rPr>
              <a:t>3. </a:t>
            </a:r>
            <a:r>
              <a:rPr lang="en-US" sz="3200" b="1" dirty="0">
                <a:solidFill>
                  <a:srgbClr val="00B0F0"/>
                </a:solidFill>
                <a:latin typeface="Times New Roman"/>
              </a:rPr>
              <a:t>Contact with soil</a:t>
            </a:r>
            <a:r>
              <a:rPr lang="en-US" sz="3200" dirty="0" smtClean="0">
                <a:solidFill>
                  <a:srgbClr val="00B0F0"/>
                </a:solidFill>
                <a:latin typeface="Times New Roman"/>
              </a:rPr>
              <a:t>—</a:t>
            </a:r>
          </a:p>
          <a:p>
            <a:pPr marL="0" indent="0" algn="just">
              <a:buNone/>
            </a:pPr>
            <a:r>
              <a:rPr lang="en-US" sz="3200" dirty="0" smtClean="0">
                <a:latin typeface="Times New Roman"/>
              </a:rPr>
              <a:t>The </a:t>
            </a:r>
            <a:r>
              <a:rPr lang="en-US" sz="3200" dirty="0">
                <a:latin typeface="Times New Roman"/>
              </a:rPr>
              <a:t>contact may be deliberate (putting soil or cow </a:t>
            </a:r>
            <a:r>
              <a:rPr lang="en-US" sz="3200" dirty="0" smtClean="0">
                <a:latin typeface="Times New Roman"/>
              </a:rPr>
              <a:t>dung over </a:t>
            </a:r>
            <a:r>
              <a:rPr lang="en-US" sz="3200" dirty="0">
                <a:latin typeface="Times New Roman"/>
              </a:rPr>
              <a:t>the cord stumps of newborns, which introduces the tetanus bacilli)</a:t>
            </a:r>
          </a:p>
          <a:p>
            <a:pPr marL="0" indent="0" algn="just">
              <a:buNone/>
            </a:pPr>
            <a:r>
              <a:rPr lang="en-US" sz="3200" dirty="0">
                <a:latin typeface="Times New Roman"/>
              </a:rPr>
              <a:t>or accidental (carrying out deliveries over an unclean surface, which </a:t>
            </a:r>
            <a:r>
              <a:rPr lang="en-US" sz="3200" dirty="0" smtClean="0">
                <a:latin typeface="Times New Roman"/>
              </a:rPr>
              <a:t>has the </a:t>
            </a:r>
            <a:r>
              <a:rPr lang="en-US" sz="3200" dirty="0">
                <a:latin typeface="Times New Roman"/>
              </a:rPr>
              <a:t>same effect); farmers who walk bare feet in open </a:t>
            </a:r>
            <a:r>
              <a:rPr lang="en-US" sz="3200" dirty="0" smtClean="0">
                <a:latin typeface="Times New Roman"/>
              </a:rPr>
              <a:t>field </a:t>
            </a:r>
            <a:r>
              <a:rPr lang="en-US" sz="3200" dirty="0">
                <a:latin typeface="Times New Roman"/>
              </a:rPr>
              <a:t>are infested </a:t>
            </a:r>
            <a:r>
              <a:rPr lang="en-US" sz="3200" dirty="0" smtClean="0">
                <a:latin typeface="Times New Roman"/>
              </a:rPr>
              <a:t>by hookworms </a:t>
            </a:r>
            <a:r>
              <a:rPr lang="en-US" sz="3200" dirty="0">
                <a:latin typeface="Times New Roman"/>
              </a:rPr>
              <a:t>through their feet</a:t>
            </a:r>
            <a:r>
              <a:rPr lang="en-US" sz="3200" dirty="0" smtClean="0">
                <a:latin typeface="Times New Roman"/>
              </a:rPr>
              <a:t>.</a:t>
            </a:r>
            <a:endParaRPr lang="en-US" sz="3200" dirty="0">
              <a:latin typeface="Times New Roman"/>
            </a:endParaRPr>
          </a:p>
        </p:txBody>
      </p:sp>
    </p:spTree>
    <p:extLst>
      <p:ext uri="{BB962C8B-B14F-4D97-AF65-F5344CB8AC3E}">
        <p14:creationId xmlns:p14="http://schemas.microsoft.com/office/powerpoint/2010/main" val="946970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886700" cy="4351338"/>
          </a:xfrm>
        </p:spPr>
        <p:txBody>
          <a:bodyPr>
            <a:normAutofit/>
          </a:bodyPr>
          <a:lstStyle/>
          <a:p>
            <a:pPr algn="just"/>
            <a:r>
              <a:rPr lang="en-US" sz="3200" dirty="0">
                <a:latin typeface="Times New Roman"/>
              </a:rPr>
              <a:t>4. </a:t>
            </a:r>
            <a:r>
              <a:rPr lang="en-US" sz="3200" b="1" dirty="0">
                <a:solidFill>
                  <a:srgbClr val="00B0F0"/>
                </a:solidFill>
                <a:latin typeface="Times New Roman"/>
              </a:rPr>
              <a:t>Inoculation in anybody fluid</a:t>
            </a:r>
            <a:r>
              <a:rPr lang="en-US" sz="3200" dirty="0" smtClean="0">
                <a:latin typeface="Times New Roman"/>
              </a:rPr>
              <a:t>—</a:t>
            </a:r>
          </a:p>
          <a:p>
            <a:pPr marL="0" indent="0" algn="just">
              <a:buNone/>
            </a:pPr>
            <a:r>
              <a:rPr lang="en-US" sz="3200" dirty="0" smtClean="0">
                <a:latin typeface="Times New Roman"/>
              </a:rPr>
              <a:t>This </a:t>
            </a:r>
            <a:r>
              <a:rPr lang="en-US" sz="3200" dirty="0">
                <a:latin typeface="Times New Roman"/>
              </a:rPr>
              <a:t>gives the organism the most direct access to circulatory system. </a:t>
            </a:r>
            <a:endParaRPr lang="en-US" sz="3200" dirty="0" smtClean="0">
              <a:latin typeface="Times New Roman"/>
            </a:endParaRPr>
          </a:p>
          <a:p>
            <a:pPr marL="0" indent="0" algn="just">
              <a:buNone/>
            </a:pPr>
            <a:r>
              <a:rPr lang="en-US" sz="3200" dirty="0" smtClean="0">
                <a:latin typeface="Times New Roman"/>
              </a:rPr>
              <a:t>For </a:t>
            </a:r>
            <a:r>
              <a:rPr lang="en-US" sz="3200" dirty="0">
                <a:latin typeface="Times New Roman"/>
              </a:rPr>
              <a:t>example, hepatitis B and HIV are secreted in all body </a:t>
            </a:r>
            <a:r>
              <a:rPr lang="en-US" sz="3200" dirty="0" smtClean="0">
                <a:latin typeface="Times New Roman"/>
              </a:rPr>
              <a:t>fluids</a:t>
            </a:r>
            <a:r>
              <a:rPr lang="en-US" sz="3200" dirty="0">
                <a:latin typeface="Times New Roman"/>
              </a:rPr>
              <a:t>, and if the body fluids of a patient (blood/ serum/ CF/ saliva/ semen/ vaginal secretion) come in contact with anybody fluid of a healthy person (through epithelial abrasions), he gets infected.</a:t>
            </a:r>
            <a:endParaRPr lang="ar-IQ" sz="3200" dirty="0"/>
          </a:p>
          <a:p>
            <a:pPr algn="just"/>
            <a:endParaRPr lang="en-US" sz="3200" dirty="0"/>
          </a:p>
        </p:txBody>
      </p:sp>
    </p:spTree>
    <p:extLst>
      <p:ext uri="{BB962C8B-B14F-4D97-AF65-F5344CB8AC3E}">
        <p14:creationId xmlns:p14="http://schemas.microsoft.com/office/powerpoint/2010/main" val="3755321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400600"/>
          </a:xfrm>
        </p:spPr>
        <p:txBody>
          <a:bodyPr>
            <a:noAutofit/>
          </a:bodyPr>
          <a:lstStyle/>
          <a:p>
            <a:pPr marL="0" indent="0" algn="just">
              <a:buNone/>
            </a:pPr>
            <a:r>
              <a:rPr lang="en-US" sz="2800" dirty="0">
                <a:latin typeface="Times New Roman"/>
              </a:rPr>
              <a:t>5. </a:t>
            </a:r>
            <a:r>
              <a:rPr lang="en-US" sz="2800" b="1" dirty="0" err="1">
                <a:solidFill>
                  <a:srgbClr val="00B0F0"/>
                </a:solidFill>
                <a:latin typeface="Times New Roman"/>
              </a:rPr>
              <a:t>Transplacental</a:t>
            </a:r>
            <a:r>
              <a:rPr lang="en-US" sz="2800" dirty="0" smtClean="0">
                <a:solidFill>
                  <a:srgbClr val="00B0F0"/>
                </a:solidFill>
                <a:latin typeface="Times New Roman"/>
              </a:rPr>
              <a:t>—</a:t>
            </a:r>
          </a:p>
          <a:p>
            <a:pPr marL="0" indent="0" algn="just">
              <a:buNone/>
            </a:pPr>
            <a:r>
              <a:rPr lang="en-US" sz="2800" dirty="0" smtClean="0">
                <a:latin typeface="Times New Roman"/>
              </a:rPr>
              <a:t>The </a:t>
            </a:r>
            <a:r>
              <a:rPr lang="en-US" sz="2800" dirty="0">
                <a:latin typeface="Times New Roman"/>
              </a:rPr>
              <a:t>blood of fetus and mother are separated </a:t>
            </a:r>
            <a:r>
              <a:rPr lang="en-US" sz="2800" dirty="0" smtClean="0">
                <a:latin typeface="Times New Roman"/>
              </a:rPr>
              <a:t>throughout the </a:t>
            </a:r>
            <a:r>
              <a:rPr lang="en-US" sz="2800" dirty="0">
                <a:latin typeface="Times New Roman"/>
              </a:rPr>
              <a:t>pregnancy except during labor, when the two get mixed, and </a:t>
            </a:r>
            <a:r>
              <a:rPr lang="en-US" sz="2800" dirty="0" smtClean="0">
                <a:latin typeface="Times New Roman"/>
              </a:rPr>
              <a:t>some organisms </a:t>
            </a:r>
            <a:r>
              <a:rPr lang="en-US" sz="2800" dirty="0">
                <a:latin typeface="Times New Roman"/>
              </a:rPr>
              <a:t>can infect the fetus from mothers blood during this period (</a:t>
            </a:r>
            <a:r>
              <a:rPr lang="en-US" sz="2800" dirty="0" smtClean="0">
                <a:latin typeface="Times New Roman"/>
              </a:rPr>
              <a:t>HIV, hepatitis </a:t>
            </a:r>
            <a:r>
              <a:rPr lang="en-US" sz="2800" dirty="0">
                <a:latin typeface="Times New Roman"/>
              </a:rPr>
              <a:t>B). </a:t>
            </a:r>
            <a:endParaRPr lang="en-US" sz="2800" dirty="0" smtClean="0">
              <a:latin typeface="Times New Roman"/>
            </a:endParaRPr>
          </a:p>
          <a:p>
            <a:pPr marL="0" indent="0" algn="just">
              <a:buNone/>
            </a:pPr>
            <a:r>
              <a:rPr lang="en-US" sz="2800" dirty="0" smtClean="0">
                <a:latin typeface="Times New Roman"/>
              </a:rPr>
              <a:t>However</a:t>
            </a:r>
            <a:r>
              <a:rPr lang="en-US" sz="2800" dirty="0">
                <a:latin typeface="Times New Roman"/>
              </a:rPr>
              <a:t>, some organisms can cross the placental barrier </a:t>
            </a:r>
            <a:r>
              <a:rPr lang="en-US" sz="2800" dirty="0" smtClean="0">
                <a:latin typeface="Times New Roman"/>
              </a:rPr>
              <a:t>in early </a:t>
            </a:r>
            <a:r>
              <a:rPr lang="en-US" sz="2800" dirty="0">
                <a:latin typeface="Times New Roman"/>
              </a:rPr>
              <a:t>pregnancy </a:t>
            </a:r>
            <a:r>
              <a:rPr lang="en-US" sz="2800" dirty="0" smtClean="0">
                <a:latin typeface="Times New Roman"/>
              </a:rPr>
              <a:t>resulting </a:t>
            </a:r>
            <a:r>
              <a:rPr lang="en-US" sz="2800" dirty="0">
                <a:latin typeface="Times New Roman"/>
              </a:rPr>
              <a:t>in </a:t>
            </a:r>
            <a:r>
              <a:rPr lang="en-US" sz="2800" dirty="0" smtClean="0">
                <a:latin typeface="Times New Roman"/>
              </a:rPr>
              <a:t>fetal malformation </a:t>
            </a:r>
            <a:r>
              <a:rPr lang="en-US" sz="2800" dirty="0">
                <a:latin typeface="Times New Roman"/>
              </a:rPr>
              <a:t>or abortion (rubella, cytomegalovirus, chickenpox).</a:t>
            </a:r>
            <a:endParaRPr lang="ar-IQ" sz="2800" dirty="0"/>
          </a:p>
        </p:txBody>
      </p:sp>
    </p:spTree>
    <p:extLst>
      <p:ext uri="{BB962C8B-B14F-4D97-AF65-F5344CB8AC3E}">
        <p14:creationId xmlns:p14="http://schemas.microsoft.com/office/powerpoint/2010/main" val="1127436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9036496" cy="5832648"/>
          </a:xfrm>
        </p:spPr>
        <p:txBody>
          <a:bodyPr>
            <a:noAutofit/>
          </a:bodyPr>
          <a:lstStyle/>
          <a:p>
            <a:pPr marL="0" indent="0">
              <a:buNone/>
            </a:pPr>
            <a:r>
              <a:rPr lang="en-US" sz="2800" b="1" dirty="0" smtClean="0">
                <a:solidFill>
                  <a:srgbClr val="FF0000"/>
                </a:solidFill>
                <a:latin typeface="Times New Roman" pitchFamily="18" charset="0"/>
                <a:cs typeface="Times New Roman" pitchFamily="18" charset="0"/>
              </a:rPr>
              <a:t>Indirect mode of transmission </a:t>
            </a:r>
            <a:endParaRPr lang="en-US" sz="2800" b="1" dirty="0">
              <a:solidFill>
                <a:srgbClr val="FF0000"/>
              </a:solidFill>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Indirect transmission </a:t>
            </a:r>
            <a:r>
              <a:rPr lang="en-US" sz="2800" dirty="0" smtClean="0">
                <a:latin typeface="Times New Roman" pitchFamily="18" charset="0"/>
                <a:cs typeface="Times New Roman" pitchFamily="18" charset="0"/>
              </a:rPr>
              <a:t>implies </a:t>
            </a:r>
            <a:r>
              <a:rPr lang="en-US" sz="2800" dirty="0">
                <a:solidFill>
                  <a:srgbClr val="00B0F0"/>
                </a:solidFill>
                <a:latin typeface="Times New Roman" pitchFamily="18" charset="0"/>
                <a:cs typeface="Times New Roman" pitchFamily="18" charset="0"/>
              </a:rPr>
              <a:t>a stage of </a:t>
            </a:r>
            <a:r>
              <a:rPr lang="en-US" sz="2800" i="1" dirty="0">
                <a:solidFill>
                  <a:srgbClr val="00B0F0"/>
                </a:solidFill>
                <a:latin typeface="Times New Roman" pitchFamily="18" charset="0"/>
                <a:cs typeface="Times New Roman" pitchFamily="18" charset="0"/>
              </a:rPr>
              <a:t>external survival </a:t>
            </a:r>
            <a:r>
              <a:rPr lang="en-US" sz="2800" dirty="0">
                <a:solidFill>
                  <a:srgbClr val="00B0F0"/>
                </a:solidFill>
                <a:latin typeface="Times New Roman" pitchFamily="18" charset="0"/>
                <a:cs typeface="Times New Roman" pitchFamily="18" charset="0"/>
              </a:rPr>
              <a:t>of the agent between </a:t>
            </a:r>
            <a:r>
              <a:rPr lang="en-US" sz="2800" dirty="0" smtClean="0">
                <a:solidFill>
                  <a:srgbClr val="00B0F0"/>
                </a:solidFill>
                <a:latin typeface="Times New Roman" pitchFamily="18" charset="0"/>
                <a:cs typeface="Times New Roman" pitchFamily="18" charset="0"/>
              </a:rPr>
              <a:t>two hosts</a:t>
            </a:r>
            <a:r>
              <a:rPr lang="en-US" sz="2800" dirty="0">
                <a:solidFill>
                  <a:srgbClr val="00B0F0"/>
                </a:solidFill>
                <a:latin typeface="Times New Roman" pitchFamily="18" charset="0"/>
                <a:cs typeface="Times New Roman" pitchFamily="18" charset="0"/>
              </a:rPr>
              <a:t>, so that it can infect a person sometime after the reservoir is gone from </a:t>
            </a:r>
            <a:r>
              <a:rPr lang="en-US" sz="2800" dirty="0" smtClean="0">
                <a:solidFill>
                  <a:srgbClr val="00B0F0"/>
                </a:solidFill>
                <a:latin typeface="Times New Roman" pitchFamily="18" charset="0"/>
                <a:cs typeface="Times New Roman" pitchFamily="18" charset="0"/>
              </a:rPr>
              <a:t>the site</a:t>
            </a:r>
            <a:r>
              <a:rPr lang="en-US" sz="2800" dirty="0">
                <a:solidFill>
                  <a:srgbClr val="00B0F0"/>
                </a:solidFill>
                <a:latin typeface="Times New Roman" pitchFamily="18" charset="0"/>
                <a:cs typeface="Times New Roman" pitchFamily="18" charset="0"/>
              </a:rPr>
              <a:t>. </a:t>
            </a:r>
            <a:endParaRPr lang="en-US" sz="2800" dirty="0" smtClean="0">
              <a:solidFill>
                <a:srgbClr val="00B0F0"/>
              </a:solidFill>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Thus </a:t>
            </a:r>
            <a:r>
              <a:rPr lang="en-US" sz="2800" dirty="0">
                <a:latin typeface="Times New Roman" pitchFamily="18" charset="0"/>
                <a:cs typeface="Times New Roman" pitchFamily="18" charset="0"/>
              </a:rPr>
              <a:t>the factors which control indirect </a:t>
            </a:r>
            <a:r>
              <a:rPr lang="en-US" sz="2800" dirty="0" smtClean="0">
                <a:latin typeface="Times New Roman" pitchFamily="18" charset="0"/>
                <a:cs typeface="Times New Roman" pitchFamily="18" charset="0"/>
              </a:rPr>
              <a:t>transmission are:</a:t>
            </a: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1. </a:t>
            </a:r>
            <a:r>
              <a:rPr lang="en-US" sz="2800" dirty="0">
                <a:solidFill>
                  <a:srgbClr val="FF0000"/>
                </a:solidFill>
                <a:latin typeface="Times New Roman" pitchFamily="18" charset="0"/>
                <a:cs typeface="Times New Roman" pitchFamily="18" charset="0"/>
              </a:rPr>
              <a:t>Viability of the agent</a:t>
            </a:r>
            <a:r>
              <a:rPr lang="en-US" sz="2800" dirty="0">
                <a:latin typeface="Times New Roman" pitchFamily="18" charset="0"/>
                <a:cs typeface="Times New Roman" pitchFamily="18" charset="0"/>
              </a:rPr>
              <a:t>—How long can it survive without any host to </a:t>
            </a:r>
            <a:r>
              <a:rPr lang="en-US" sz="2800" dirty="0" smtClean="0">
                <a:latin typeface="Times New Roman" pitchFamily="18" charset="0"/>
                <a:cs typeface="Times New Roman" pitchFamily="18" charset="0"/>
              </a:rPr>
              <a:t>sustain it</a:t>
            </a:r>
            <a:r>
              <a:rPr lang="en-US" sz="2800" dirty="0">
                <a:latin typeface="Times New Roman" pitchFamily="18" charset="0"/>
                <a:cs typeface="Times New Roman" pitchFamily="18" charset="0"/>
              </a:rPr>
              <a:t>.</a:t>
            </a:r>
          </a:p>
          <a:p>
            <a:pPr marL="0" indent="0">
              <a:buNone/>
            </a:pPr>
            <a:r>
              <a:rPr lang="en-US" sz="2800" dirty="0">
                <a:latin typeface="Times New Roman" pitchFamily="18" charset="0"/>
                <a:cs typeface="Times New Roman" pitchFamily="18" charset="0"/>
              </a:rPr>
              <a:t>2. </a:t>
            </a:r>
            <a:r>
              <a:rPr lang="en-US" sz="2800" dirty="0">
                <a:solidFill>
                  <a:srgbClr val="FF0000"/>
                </a:solidFill>
                <a:latin typeface="Times New Roman" pitchFamily="18" charset="0"/>
                <a:cs typeface="Times New Roman" pitchFamily="18" charset="0"/>
              </a:rPr>
              <a:t>Virulence of agent—</a:t>
            </a:r>
            <a:r>
              <a:rPr lang="en-US" sz="2800" dirty="0">
                <a:latin typeface="Times New Roman" pitchFamily="18" charset="0"/>
                <a:cs typeface="Times New Roman" pitchFamily="18" charset="0"/>
              </a:rPr>
              <a:t>How</a:t>
            </a:r>
            <a:r>
              <a:rPr lang="en-US" sz="2800" dirty="0">
                <a:solidFill>
                  <a:srgbClr val="FF0000"/>
                </a:solidFill>
                <a:latin typeface="Times New Roman" pitchFamily="18" charset="0"/>
                <a:cs typeface="Times New Roman" pitchFamily="18" charset="0"/>
              </a:rPr>
              <a:t> </a:t>
            </a:r>
            <a:r>
              <a:rPr lang="en-US" sz="2800" dirty="0">
                <a:latin typeface="Times New Roman" pitchFamily="18" charset="0"/>
                <a:cs typeface="Times New Roman" pitchFamily="18" charset="0"/>
              </a:rPr>
              <a:t>dangerous can it still remain after the period </a:t>
            </a:r>
            <a:r>
              <a:rPr lang="en-US" sz="2800" dirty="0" smtClean="0">
                <a:latin typeface="Times New Roman" pitchFamily="18" charset="0"/>
                <a:cs typeface="Times New Roman" pitchFamily="18" charset="0"/>
              </a:rPr>
              <a:t>of external </a:t>
            </a:r>
            <a:r>
              <a:rPr lang="en-US" sz="2800" dirty="0">
                <a:latin typeface="Times New Roman" pitchFamily="18" charset="0"/>
                <a:cs typeface="Times New Roman" pitchFamily="18" charset="0"/>
              </a:rPr>
              <a:t>survival.</a:t>
            </a:r>
          </a:p>
          <a:p>
            <a:pPr marL="0" indent="0">
              <a:buNone/>
            </a:pPr>
            <a:r>
              <a:rPr lang="en-US" sz="2800" dirty="0">
                <a:latin typeface="Times New Roman" pitchFamily="18" charset="0"/>
                <a:cs typeface="Times New Roman" pitchFamily="18" charset="0"/>
              </a:rPr>
              <a:t>3. </a:t>
            </a:r>
            <a:r>
              <a:rPr lang="en-US" sz="2800" dirty="0" smtClean="0">
                <a:solidFill>
                  <a:srgbClr val="FF0000"/>
                </a:solidFill>
                <a:latin typeface="Times New Roman" pitchFamily="18" charset="0"/>
                <a:cs typeface="Times New Roman" pitchFamily="18" charset="0"/>
              </a:rPr>
              <a:t>Environment</a:t>
            </a:r>
            <a:r>
              <a:rPr lang="en-US" sz="2800" dirty="0" smtClean="0">
                <a:latin typeface="Times New Roman" pitchFamily="18" charset="0"/>
                <a:cs typeface="Times New Roman" pitchFamily="18" charset="0"/>
              </a:rPr>
              <a:t>—is </a:t>
            </a:r>
            <a:r>
              <a:rPr lang="en-US" sz="2800" dirty="0">
                <a:latin typeface="Times New Roman" pitchFamily="18" charset="0"/>
                <a:cs typeface="Times New Roman" pitchFamily="18" charset="0"/>
              </a:rPr>
              <a:t>the environment suitable for survival of the organism.</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2718904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836712"/>
          </a:xfrm>
        </p:spPr>
        <p:txBody>
          <a:bodyPr/>
          <a:lstStyle/>
          <a:p>
            <a:r>
              <a:rPr lang="en-IN" dirty="0" smtClean="0">
                <a:solidFill>
                  <a:srgbClr val="FF0000"/>
                </a:solidFill>
                <a:latin typeface="Times New Roman" panose="02020603050405020304" pitchFamily="18" charset="0"/>
                <a:cs typeface="Times New Roman" panose="02020603050405020304" pitchFamily="18" charset="0"/>
              </a:rPr>
              <a:t>Objectives</a:t>
            </a:r>
            <a:r>
              <a:rPr lang="en-IN" dirty="0" smtClean="0"/>
              <a:t> </a:t>
            </a:r>
            <a:endParaRPr lang="ar-SA" dirty="0"/>
          </a:p>
        </p:txBody>
      </p:sp>
      <p:sp>
        <p:nvSpPr>
          <p:cNvPr id="3" name="عنصر نائب للمحتوى 2"/>
          <p:cNvSpPr>
            <a:spLocks noGrp="1"/>
          </p:cNvSpPr>
          <p:nvPr>
            <p:ph idx="1"/>
          </p:nvPr>
        </p:nvSpPr>
        <p:spPr>
          <a:xfrm>
            <a:off x="233772" y="1124744"/>
            <a:ext cx="8676456" cy="3816424"/>
          </a:xfrm>
        </p:spPr>
        <p:txBody>
          <a:bodyPr>
            <a:normAutofit/>
          </a:bodyPr>
          <a:lstStyle/>
          <a:p>
            <a:pPr marL="0" indent="0" algn="l">
              <a:buNone/>
            </a:pPr>
            <a:r>
              <a:rPr lang="en-IN" sz="2800" dirty="0" smtClean="0">
                <a:latin typeface="Times New Roman" pitchFamily="18" charset="0"/>
                <a:cs typeface="Times New Roman" pitchFamily="18" charset="0"/>
              </a:rPr>
              <a:t>Students have to know about :</a:t>
            </a:r>
          </a:p>
          <a:p>
            <a:pPr marL="0" indent="0" algn="l">
              <a:buNone/>
            </a:pPr>
            <a:r>
              <a:rPr lang="en-IN" sz="2800" dirty="0" smtClean="0">
                <a:latin typeface="Times New Roman" pitchFamily="18" charset="0"/>
                <a:cs typeface="Times New Roman" pitchFamily="18" charset="0"/>
              </a:rPr>
              <a:t>1-Definition of basic terms</a:t>
            </a:r>
          </a:p>
          <a:p>
            <a:pPr marL="0" indent="0" algn="l">
              <a:buNone/>
            </a:pPr>
            <a:r>
              <a:rPr lang="en-IN" sz="2800" dirty="0" smtClean="0">
                <a:latin typeface="Times New Roman" pitchFamily="18" charset="0"/>
                <a:cs typeface="Times New Roman" pitchFamily="18" charset="0"/>
              </a:rPr>
              <a:t>2- Mode of transmission of communicable diseases </a:t>
            </a:r>
          </a:p>
          <a:p>
            <a:pPr marL="0" indent="0" algn="l" rtl="0">
              <a:buNone/>
            </a:pPr>
            <a:r>
              <a:rPr lang="en-IN" sz="2800" dirty="0">
                <a:latin typeface="Times New Roman" pitchFamily="18" charset="0"/>
                <a:cs typeface="Times New Roman" pitchFamily="18" charset="0"/>
              </a:rPr>
              <a:t>3</a:t>
            </a:r>
            <a:r>
              <a:rPr lang="en-IN" sz="2800" dirty="0" smtClean="0">
                <a:latin typeface="Times New Roman" pitchFamily="18" charset="0"/>
                <a:cs typeface="Times New Roman" pitchFamily="18" charset="0"/>
              </a:rPr>
              <a:t>- General strategies to control communicable disease</a:t>
            </a:r>
          </a:p>
          <a:p>
            <a:pPr marL="0" indent="0" algn="l" rtl="0">
              <a:buNone/>
            </a:pPr>
            <a:endParaRPr lang="ar-SA" sz="2800" dirty="0">
              <a:latin typeface="Times New Roman" pitchFamily="18" charset="0"/>
              <a:cs typeface="Times New Roman" pitchFamily="18" charset="0"/>
            </a:endParaRPr>
          </a:p>
        </p:txBody>
      </p:sp>
    </p:spTree>
    <p:extLst>
      <p:ext uri="{BB962C8B-B14F-4D97-AF65-F5344CB8AC3E}">
        <p14:creationId xmlns:p14="http://schemas.microsoft.com/office/powerpoint/2010/main" val="2197925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048672"/>
          </a:xfrm>
        </p:spPr>
        <p:txBody>
          <a:bodyPr>
            <a:noAutofit/>
          </a:bodyPr>
          <a:lstStyle/>
          <a:p>
            <a:pPr marL="0" indent="0">
              <a:buNone/>
            </a:pPr>
            <a:r>
              <a:rPr lang="en-US" sz="2800" dirty="0">
                <a:solidFill>
                  <a:srgbClr val="FF0000"/>
                </a:solidFill>
                <a:latin typeface="Times New Roman"/>
              </a:rPr>
              <a:t>The methods of indirect transmission are as follows</a:t>
            </a:r>
            <a:r>
              <a:rPr lang="en-US" sz="2800" i="1" dirty="0">
                <a:solidFill>
                  <a:srgbClr val="FF0000"/>
                </a:solidFill>
                <a:latin typeface="Times New Roman"/>
              </a:rPr>
              <a:t>.</a:t>
            </a:r>
          </a:p>
          <a:p>
            <a:pPr marL="0" indent="0">
              <a:buNone/>
            </a:pPr>
            <a:r>
              <a:rPr lang="en-US" sz="2800" b="1" u="sng" dirty="0" smtClean="0">
                <a:solidFill>
                  <a:srgbClr val="00B0F0"/>
                </a:solidFill>
                <a:latin typeface="Times New Roman" panose="02020603050405020304" pitchFamily="18" charset="0"/>
                <a:cs typeface="Times New Roman" panose="02020603050405020304" pitchFamily="18" charset="0"/>
              </a:rPr>
              <a:t>1- Vehicle</a:t>
            </a:r>
            <a:endParaRPr lang="en-US" sz="2800" b="1" u="sng" dirty="0">
              <a:solidFill>
                <a:srgbClr val="00B0F0"/>
              </a:solidFill>
              <a:latin typeface="Times New Roman" panose="02020603050405020304" pitchFamily="18" charset="0"/>
              <a:cs typeface="Times New Roman" panose="02020603050405020304" pitchFamily="18" charset="0"/>
            </a:endParaRPr>
          </a:p>
          <a:p>
            <a:pPr marL="0" indent="0">
              <a:buNone/>
            </a:pPr>
            <a:r>
              <a:rPr lang="en-US" sz="2800" b="1" dirty="0">
                <a:latin typeface="Times New Roman"/>
              </a:rPr>
              <a:t>Inanimate objects </a:t>
            </a:r>
            <a:r>
              <a:rPr lang="en-US" sz="2800" dirty="0">
                <a:latin typeface="Times New Roman"/>
              </a:rPr>
              <a:t>carrying the organism around (i.e. water, food, blood). </a:t>
            </a:r>
            <a:r>
              <a:rPr lang="en-US" sz="2800" dirty="0" smtClean="0">
                <a:latin typeface="Times New Roman"/>
              </a:rPr>
              <a:t>Often a </a:t>
            </a:r>
            <a:r>
              <a:rPr lang="en-US" sz="2800" dirty="0">
                <a:latin typeface="Times New Roman"/>
              </a:rPr>
              <a:t>vehicle is responsible for a </a:t>
            </a:r>
            <a:r>
              <a:rPr lang="en-US" sz="2800" b="1" dirty="0">
                <a:latin typeface="Times New Roman"/>
              </a:rPr>
              <a:t>point source epidemic</a:t>
            </a:r>
            <a:r>
              <a:rPr lang="en-US" sz="2800" dirty="0">
                <a:latin typeface="Times New Roman"/>
              </a:rPr>
              <a:t>, for example, a </a:t>
            </a:r>
            <a:r>
              <a:rPr lang="en-US" sz="2800" dirty="0" smtClean="0">
                <a:latin typeface="Times New Roman"/>
              </a:rPr>
              <a:t>certain contaminated </a:t>
            </a:r>
            <a:r>
              <a:rPr lang="en-US" sz="2800" dirty="0">
                <a:latin typeface="Times New Roman"/>
              </a:rPr>
              <a:t>water source causing diarrhea in everybody who drank it. </a:t>
            </a:r>
            <a:endParaRPr lang="en-US" sz="2800" dirty="0" smtClean="0">
              <a:latin typeface="Times New Roman"/>
            </a:endParaRPr>
          </a:p>
          <a:p>
            <a:pPr marL="0" indent="0">
              <a:buNone/>
            </a:pPr>
            <a:r>
              <a:rPr lang="en-US" sz="2800" dirty="0" smtClean="0">
                <a:latin typeface="Times New Roman"/>
              </a:rPr>
              <a:t>The features </a:t>
            </a:r>
            <a:r>
              <a:rPr lang="en-US" sz="2800" dirty="0">
                <a:latin typeface="Times New Roman"/>
              </a:rPr>
              <a:t>of such an epidemic are—</a:t>
            </a:r>
          </a:p>
          <a:p>
            <a:pPr marL="0" indent="0">
              <a:buNone/>
            </a:pPr>
            <a:r>
              <a:rPr lang="en-US" sz="2800" dirty="0">
                <a:latin typeface="Times New Roman"/>
              </a:rPr>
              <a:t>1. A sudden rise in degree of contamination causes the outbreak.</a:t>
            </a:r>
          </a:p>
          <a:p>
            <a:pPr marL="0" indent="0">
              <a:buNone/>
            </a:pPr>
            <a:r>
              <a:rPr lang="en-US" sz="2800" dirty="0">
                <a:latin typeface="Times New Roman"/>
              </a:rPr>
              <a:t>2. Cases are usually </a:t>
            </a:r>
            <a:r>
              <a:rPr lang="en-US" sz="2800" dirty="0" smtClean="0">
                <a:latin typeface="Times New Roman"/>
              </a:rPr>
              <a:t>confined </a:t>
            </a:r>
            <a:r>
              <a:rPr lang="en-US" sz="2800" dirty="0">
                <a:latin typeface="Times New Roman"/>
              </a:rPr>
              <a:t>to exposed population (nobody who has </a:t>
            </a:r>
            <a:r>
              <a:rPr lang="en-US" sz="2800" dirty="0" smtClean="0">
                <a:latin typeface="Times New Roman"/>
              </a:rPr>
              <a:t>not drank </a:t>
            </a:r>
            <a:r>
              <a:rPr lang="en-US" sz="2800" dirty="0">
                <a:latin typeface="Times New Roman"/>
              </a:rPr>
              <a:t>water from that source falls ill).</a:t>
            </a:r>
          </a:p>
          <a:p>
            <a:pPr marL="0" indent="0">
              <a:buNone/>
            </a:pPr>
            <a:r>
              <a:rPr lang="en-US" sz="2800" dirty="0">
                <a:latin typeface="Times New Roman"/>
              </a:rPr>
              <a:t>3. Secondary cases seldom occur after the primary case are obscured (</a:t>
            </a:r>
            <a:r>
              <a:rPr lang="en-US" sz="2800" dirty="0" smtClean="0">
                <a:latin typeface="Times New Roman"/>
              </a:rPr>
              <a:t>person to </a:t>
            </a:r>
            <a:r>
              <a:rPr lang="en-US" sz="2800" dirty="0">
                <a:latin typeface="Times New Roman"/>
              </a:rPr>
              <a:t>person infection does not usually take place).</a:t>
            </a:r>
            <a:endParaRPr lang="ar-IQ" sz="2800" dirty="0"/>
          </a:p>
        </p:txBody>
      </p:sp>
    </p:spTree>
    <p:extLst>
      <p:ext uri="{BB962C8B-B14F-4D97-AF65-F5344CB8AC3E}">
        <p14:creationId xmlns:p14="http://schemas.microsoft.com/office/powerpoint/2010/main" val="232367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07288" cy="4525963"/>
          </a:xfrm>
        </p:spPr>
        <p:txBody>
          <a:bodyPr>
            <a:normAutofit/>
          </a:bodyPr>
          <a:lstStyle/>
          <a:p>
            <a:pPr marL="0" indent="0">
              <a:buNone/>
            </a:pPr>
            <a:r>
              <a:rPr lang="en-US" sz="2800" dirty="0">
                <a:latin typeface="Times New Roman"/>
              </a:rPr>
              <a:t>4. May spread over wide distance (as people go to their homes after exposure).</a:t>
            </a:r>
          </a:p>
          <a:p>
            <a:pPr marL="0" indent="0">
              <a:buNone/>
            </a:pPr>
            <a:r>
              <a:rPr lang="en-US" sz="2800" dirty="0">
                <a:latin typeface="Times New Roman"/>
              </a:rPr>
              <a:t>5. Isolation of agent from the vehicle is not always possible.</a:t>
            </a:r>
          </a:p>
          <a:p>
            <a:pPr marL="0" indent="0">
              <a:buNone/>
            </a:pPr>
            <a:r>
              <a:rPr lang="en-US" sz="2800" dirty="0">
                <a:latin typeface="Times New Roman"/>
              </a:rPr>
              <a:t>6. Epidemic dwindles if the vehicle is withdrawn.</a:t>
            </a:r>
          </a:p>
          <a:p>
            <a:pPr marL="0" indent="0">
              <a:buNone/>
            </a:pPr>
            <a:r>
              <a:rPr lang="en-US" sz="2800" dirty="0">
                <a:latin typeface="Times New Roman"/>
              </a:rPr>
              <a:t>7. Common source of infection (i.e. the contaminated water source) is </a:t>
            </a:r>
            <a:r>
              <a:rPr lang="en-US" sz="2800" dirty="0" smtClean="0">
                <a:latin typeface="Times New Roman"/>
              </a:rPr>
              <a:t>usually traceable </a:t>
            </a:r>
            <a:r>
              <a:rPr lang="en-US" sz="2800" dirty="0">
                <a:latin typeface="Times New Roman"/>
              </a:rPr>
              <a:t>from history of the cases.</a:t>
            </a:r>
            <a:endParaRPr lang="ar-IQ" sz="2800" dirty="0"/>
          </a:p>
        </p:txBody>
      </p:sp>
    </p:spTree>
    <p:extLst>
      <p:ext uri="{BB962C8B-B14F-4D97-AF65-F5344CB8AC3E}">
        <p14:creationId xmlns:p14="http://schemas.microsoft.com/office/powerpoint/2010/main" val="1164296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579296" cy="6408712"/>
          </a:xfrm>
        </p:spPr>
        <p:txBody>
          <a:bodyPr>
            <a:noAutofit/>
          </a:bodyPr>
          <a:lstStyle/>
          <a:p>
            <a:pPr marL="0" indent="0">
              <a:buNone/>
            </a:pPr>
            <a:r>
              <a:rPr lang="en-US" sz="2800" b="1" dirty="0" smtClean="0">
                <a:solidFill>
                  <a:srgbClr val="0070C0"/>
                </a:solidFill>
                <a:latin typeface="Times New Roman" pitchFamily="18" charset="0"/>
                <a:cs typeface="Times New Roman" pitchFamily="18" charset="0"/>
              </a:rPr>
              <a:t>2- Vectors</a:t>
            </a:r>
            <a:endParaRPr lang="en-US" sz="2800" b="1" dirty="0">
              <a:solidFill>
                <a:srgbClr val="0070C0"/>
              </a:solidFill>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An intermediate organism which transports a micro-organism between two hosts.</a:t>
            </a:r>
          </a:p>
          <a:p>
            <a:pPr marL="0" indent="0">
              <a:buNone/>
            </a:pPr>
            <a:r>
              <a:rPr lang="en-US" sz="2800" dirty="0">
                <a:latin typeface="Times New Roman" pitchFamily="18" charset="0"/>
                <a:cs typeface="Times New Roman" pitchFamily="18" charset="0"/>
              </a:rPr>
              <a:t>Examples include</a:t>
            </a:r>
          </a:p>
          <a:p>
            <a:pPr marL="0" indent="0">
              <a:buNone/>
            </a:pPr>
            <a:r>
              <a:rPr lang="en-US" sz="2800" dirty="0">
                <a:latin typeface="Times New Roman" pitchFamily="18" charset="0"/>
                <a:cs typeface="Times New Roman" pitchFamily="18" charset="0"/>
              </a:rPr>
              <a:t>• Man—</a:t>
            </a:r>
            <a:r>
              <a:rPr lang="en-US" sz="2800" i="1" dirty="0">
                <a:solidFill>
                  <a:srgbClr val="FF0000"/>
                </a:solidFill>
                <a:latin typeface="Times New Roman" pitchFamily="18" charset="0"/>
                <a:cs typeface="Times New Roman" pitchFamily="18" charset="0"/>
              </a:rPr>
              <a:t>mosquitoes</a:t>
            </a:r>
            <a:r>
              <a:rPr lang="en-US" sz="2800" dirty="0">
                <a:latin typeface="Times New Roman" pitchFamily="18" charset="0"/>
                <a:cs typeface="Times New Roman" pitchFamily="18" charset="0"/>
              </a:rPr>
              <a:t>—man (</a:t>
            </a:r>
            <a:r>
              <a:rPr lang="en-US" sz="2800" dirty="0" smtClean="0">
                <a:latin typeface="Times New Roman" pitchFamily="18" charset="0"/>
                <a:cs typeface="Times New Roman" pitchFamily="18" charset="0"/>
              </a:rPr>
              <a:t>malaria)</a:t>
            </a: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Rat—</a:t>
            </a:r>
            <a:r>
              <a:rPr lang="en-US" sz="2800" i="1" dirty="0" smtClean="0">
                <a:solidFill>
                  <a:srgbClr val="FF0000"/>
                </a:solidFill>
                <a:latin typeface="Times New Roman" pitchFamily="18" charset="0"/>
                <a:cs typeface="Times New Roman" pitchFamily="18" charset="0"/>
              </a:rPr>
              <a:t>flea</a:t>
            </a:r>
            <a:r>
              <a:rPr lang="en-US" sz="2800" dirty="0" smtClean="0">
                <a:latin typeface="Times New Roman" pitchFamily="18" charset="0"/>
                <a:cs typeface="Times New Roman" pitchFamily="18" charset="0"/>
              </a:rPr>
              <a:t>—man </a:t>
            </a:r>
            <a:r>
              <a:rPr lang="en-US" sz="2800" dirty="0">
                <a:latin typeface="Times New Roman" pitchFamily="18" charset="0"/>
                <a:cs typeface="Times New Roman" pitchFamily="18" charset="0"/>
              </a:rPr>
              <a:t>(plague)</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Man—</a:t>
            </a:r>
            <a:r>
              <a:rPr lang="en-US" sz="2800" i="1" dirty="0" smtClean="0">
                <a:solidFill>
                  <a:srgbClr val="FF0000"/>
                </a:solidFill>
                <a:latin typeface="Times New Roman" pitchFamily="18" charset="0"/>
                <a:cs typeface="Times New Roman" pitchFamily="18" charset="0"/>
              </a:rPr>
              <a:t>sand fly</a:t>
            </a:r>
            <a:r>
              <a:rPr lang="en-US" sz="2800" dirty="0" smtClean="0">
                <a:latin typeface="Times New Roman" pitchFamily="18" charset="0"/>
                <a:cs typeface="Times New Roman" pitchFamily="18" charset="0"/>
              </a:rPr>
              <a:t>—man </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kala-azar</a:t>
            </a:r>
            <a:r>
              <a:rPr lang="en-US" sz="2800" dirty="0" smtClean="0">
                <a:latin typeface="Times New Roman" pitchFamily="18" charset="0"/>
                <a:cs typeface="Times New Roman" pitchFamily="18" charset="0"/>
              </a:rPr>
              <a:t>).</a:t>
            </a:r>
          </a:p>
          <a:p>
            <a:pPr marL="0" indent="0">
              <a:buNone/>
            </a:pPr>
            <a:r>
              <a:rPr lang="en-US" sz="2800" i="1" dirty="0" smtClean="0">
                <a:latin typeface="Times New Roman" pitchFamily="18" charset="0"/>
                <a:cs typeface="Times New Roman" pitchFamily="18" charset="0"/>
              </a:rPr>
              <a:t> </a:t>
            </a:r>
          </a:p>
          <a:p>
            <a:pPr marL="0" indent="0">
              <a:buNone/>
            </a:pPr>
            <a:r>
              <a:rPr lang="en-US" sz="2800" b="1" i="1" dirty="0" smtClean="0">
                <a:solidFill>
                  <a:srgbClr val="FF0000"/>
                </a:solidFill>
                <a:latin typeface="Times New Roman" pitchFamily="18" charset="0"/>
                <a:cs typeface="Times New Roman" pitchFamily="18" charset="0"/>
              </a:rPr>
              <a:t>Mechanical vectors</a:t>
            </a:r>
            <a:r>
              <a:rPr lang="en-US" sz="2800" dirty="0" smtClean="0">
                <a:latin typeface="Times New Roman" pitchFamily="18" charset="0"/>
                <a:cs typeface="Times New Roman" pitchFamily="18" charset="0"/>
              </a:rPr>
              <a:t>: carry </a:t>
            </a:r>
            <a:r>
              <a:rPr lang="en-US" sz="2800" dirty="0">
                <a:latin typeface="Times New Roman" pitchFamily="18" charset="0"/>
                <a:cs typeface="Times New Roman" pitchFamily="18" charset="0"/>
              </a:rPr>
              <a:t>the agent, and are in no way </a:t>
            </a:r>
            <a:r>
              <a:rPr lang="en-US" sz="2800" i="1" dirty="0">
                <a:latin typeface="Times New Roman" pitchFamily="18" charset="0"/>
                <a:cs typeface="Times New Roman" pitchFamily="18" charset="0"/>
              </a:rPr>
              <a:t>essential </a:t>
            </a:r>
            <a:r>
              <a:rPr lang="en-US" sz="2800" dirty="0">
                <a:latin typeface="Times New Roman" pitchFamily="18" charset="0"/>
                <a:cs typeface="Times New Roman" pitchFamily="18" charset="0"/>
              </a:rPr>
              <a:t>for the organism to </a:t>
            </a:r>
            <a:r>
              <a:rPr lang="en-US" sz="2800" dirty="0" smtClean="0">
                <a:latin typeface="Times New Roman" pitchFamily="18" charset="0"/>
                <a:cs typeface="Times New Roman" pitchFamily="18" charset="0"/>
              </a:rPr>
              <a:t>carry out </a:t>
            </a:r>
            <a:r>
              <a:rPr lang="en-US" sz="2800" dirty="0">
                <a:latin typeface="Times New Roman" pitchFamily="18" charset="0"/>
                <a:cs typeface="Times New Roman" pitchFamily="18" charset="0"/>
              </a:rPr>
              <a:t>its life cycle, </a:t>
            </a: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flies </a:t>
            </a:r>
            <a:r>
              <a:rPr lang="en-US" sz="2800" dirty="0">
                <a:latin typeface="Times New Roman" pitchFamily="18" charset="0"/>
                <a:cs typeface="Times New Roman" pitchFamily="18" charset="0"/>
              </a:rPr>
              <a:t>are </a:t>
            </a:r>
            <a:r>
              <a:rPr lang="en-US" sz="2800" i="1" dirty="0">
                <a:latin typeface="Times New Roman" pitchFamily="18" charset="0"/>
                <a:cs typeface="Times New Roman" pitchFamily="18" charset="0"/>
              </a:rPr>
              <a:t>mechanical </a:t>
            </a:r>
            <a:r>
              <a:rPr lang="en-US" sz="2800" dirty="0">
                <a:latin typeface="Times New Roman" pitchFamily="18" charset="0"/>
                <a:cs typeface="Times New Roman" pitchFamily="18" charset="0"/>
              </a:rPr>
              <a:t>vectors. </a:t>
            </a:r>
            <a:endParaRPr lang="en-US" sz="2800" dirty="0" smtClean="0">
              <a:latin typeface="Times New Roman" pitchFamily="18" charset="0"/>
              <a:cs typeface="Times New Roman" pitchFamily="18" charset="0"/>
            </a:endParaRPr>
          </a:p>
          <a:p>
            <a:pPr marL="0" indent="0">
              <a:buNone/>
            </a:pPr>
            <a:r>
              <a:rPr lang="en-US" sz="2800" b="1" i="1" dirty="0" smtClean="0">
                <a:solidFill>
                  <a:srgbClr val="FF0000"/>
                </a:solidFill>
                <a:latin typeface="Times New Roman" pitchFamily="18" charset="0"/>
                <a:cs typeface="Times New Roman" pitchFamily="18" charset="0"/>
              </a:rPr>
              <a:t>Biological </a:t>
            </a:r>
            <a:r>
              <a:rPr lang="en-US" sz="2800" b="1" i="1" dirty="0">
                <a:solidFill>
                  <a:srgbClr val="FF0000"/>
                </a:solidFill>
                <a:latin typeface="Times New Roman" pitchFamily="18" charset="0"/>
                <a:cs typeface="Times New Roman" pitchFamily="18" charset="0"/>
              </a:rPr>
              <a:t>vectors </a:t>
            </a:r>
            <a:r>
              <a:rPr lang="en-US" sz="2800" b="1" i="1" dirty="0" smtClean="0">
                <a:solidFill>
                  <a:srgbClr val="FF0000"/>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harbor a </a:t>
            </a:r>
            <a:r>
              <a:rPr lang="en-US" sz="2800" dirty="0">
                <a:latin typeface="Times New Roman" pitchFamily="18" charset="0"/>
                <a:cs typeface="Times New Roman" pitchFamily="18" charset="0"/>
              </a:rPr>
              <a:t>part of the life cycle of organism inside them, rather than just carry it.</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2353624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856984" cy="6120680"/>
          </a:xfrm>
        </p:spPr>
        <p:txBody>
          <a:bodyPr>
            <a:noAutofit/>
          </a:bodyPr>
          <a:lstStyle/>
          <a:p>
            <a:pPr marL="0" indent="0" algn="just">
              <a:buNone/>
            </a:pPr>
            <a:r>
              <a:rPr lang="en-US" sz="2800" dirty="0" smtClean="0">
                <a:ln w="0"/>
                <a:latin typeface="Times New Roman" panose="02020603050405020304" pitchFamily="18" charset="0"/>
                <a:cs typeface="Times New Roman" pitchFamily="18" charset="0"/>
              </a:rPr>
              <a:t>3- Airborne </a:t>
            </a:r>
            <a:r>
              <a:rPr lang="en-US" sz="2800" dirty="0">
                <a:ln w="0"/>
                <a:latin typeface="Times New Roman" pitchFamily="18" charset="0"/>
                <a:cs typeface="Times New Roman" pitchFamily="18" charset="0"/>
              </a:rPr>
              <a:t>route</a:t>
            </a:r>
          </a:p>
          <a:p>
            <a:pPr marL="0" indent="0">
              <a:buNone/>
              <a:defRPr/>
            </a:pPr>
            <a:r>
              <a:rPr lang="en-US" sz="2800" i="1" dirty="0" smtClean="0">
                <a:ln w="0"/>
                <a:latin typeface="Times New Roman" panose="02020603050405020304" pitchFamily="18" charset="0"/>
                <a:cs typeface="Times New Roman" panose="02020603050405020304" pitchFamily="18" charset="0"/>
              </a:rPr>
              <a:t>A -</a:t>
            </a:r>
            <a:r>
              <a:rPr lang="en-US" sz="2800" dirty="0">
                <a:ln w="0"/>
                <a:latin typeface="Times New Roman" panose="02020603050405020304" pitchFamily="18" charset="0"/>
                <a:cs typeface="Times New Roman" panose="02020603050405020304" pitchFamily="18" charset="0"/>
              </a:rPr>
              <a:t> Airborne transmission occurs through droplet nuclei—the</a:t>
            </a:r>
          </a:p>
          <a:p>
            <a:pPr marL="0" indent="0">
              <a:buNone/>
              <a:defRPr/>
            </a:pPr>
            <a:r>
              <a:rPr lang="en-US" sz="2800" dirty="0">
                <a:ln w="0"/>
                <a:latin typeface="Times New Roman" panose="02020603050405020304" pitchFamily="18" charset="0"/>
                <a:cs typeface="Times New Roman" panose="02020603050405020304" pitchFamily="18" charset="0"/>
              </a:rPr>
              <a:t>small residues that result from evaporation of fluid from</a:t>
            </a:r>
          </a:p>
          <a:p>
            <a:pPr marL="0" indent="0">
              <a:buNone/>
              <a:defRPr/>
            </a:pPr>
            <a:r>
              <a:rPr lang="en-US" sz="2800" dirty="0">
                <a:ln w="0"/>
                <a:latin typeface="Times New Roman" panose="02020603050405020304" pitchFamily="18" charset="0"/>
                <a:cs typeface="Times New Roman" panose="02020603050405020304" pitchFamily="18" charset="0"/>
              </a:rPr>
              <a:t>droplets emitted by an infected host. </a:t>
            </a:r>
            <a:r>
              <a:rPr lang="en-US" sz="2800" dirty="0" smtClean="0">
                <a:ln w="0"/>
                <a:latin typeface="Times New Roman" panose="02020603050405020304" pitchFamily="18" charset="0"/>
                <a:cs typeface="Times New Roman" panose="02020603050405020304" pitchFamily="18" charset="0"/>
              </a:rPr>
              <a:t>Because </a:t>
            </a:r>
            <a:r>
              <a:rPr lang="en-US" sz="2800" dirty="0">
                <a:ln w="0"/>
                <a:latin typeface="Times New Roman" panose="02020603050405020304" pitchFamily="18" charset="0"/>
                <a:cs typeface="Times New Roman" panose="02020603050405020304" pitchFamily="18" charset="0"/>
              </a:rPr>
              <a:t>of their small size and weight, they can remain suspended in the air for long periods before they are inhaled into the respiratory system of a host </a:t>
            </a:r>
            <a:r>
              <a:rPr lang="en-US" sz="2800" dirty="0" smtClean="0">
                <a:ln w="0"/>
                <a:latin typeface="Times New Roman" panose="02020603050405020304" pitchFamily="18" charset="0"/>
                <a:cs typeface="Times New Roman" panose="02020603050405020304" pitchFamily="18" charset="0"/>
              </a:rPr>
              <a:t>.</a:t>
            </a:r>
          </a:p>
          <a:p>
            <a:pPr marL="0" indent="0">
              <a:buNone/>
              <a:defRPr/>
            </a:pPr>
            <a:r>
              <a:rPr lang="en-US" sz="2800" i="1" dirty="0" smtClean="0">
                <a:ln w="0"/>
                <a:latin typeface="Times New Roman" panose="02020603050405020304" pitchFamily="18" charset="0"/>
                <a:cs typeface="Times New Roman" panose="02020603050405020304" pitchFamily="18" charset="0"/>
              </a:rPr>
              <a:t>  </a:t>
            </a:r>
            <a:r>
              <a:rPr lang="en-US" sz="2800" i="1" dirty="0" smtClean="0">
                <a:ln w="0"/>
                <a:solidFill>
                  <a:srgbClr val="FF0000"/>
                </a:solidFill>
                <a:latin typeface="Times New Roman" panose="02020603050405020304" pitchFamily="18" charset="0"/>
                <a:cs typeface="Times New Roman" panose="02020603050405020304" pitchFamily="18" charset="0"/>
              </a:rPr>
              <a:t>Example </a:t>
            </a:r>
          </a:p>
          <a:p>
            <a:pPr marL="0" indent="0">
              <a:buNone/>
              <a:defRPr/>
            </a:pPr>
            <a:r>
              <a:rPr lang="en-US" sz="2800" i="1" dirty="0" smtClean="0">
                <a:ln w="0"/>
                <a:solidFill>
                  <a:srgbClr val="FF0000"/>
                </a:solidFill>
                <a:latin typeface="Times New Roman" panose="02020603050405020304" pitchFamily="18" charset="0"/>
                <a:cs typeface="Times New Roman" panose="02020603050405020304" pitchFamily="18" charset="0"/>
              </a:rPr>
              <a:t>The dried sputum </a:t>
            </a:r>
            <a:r>
              <a:rPr lang="en-US" sz="2800" i="1" dirty="0">
                <a:ln w="0"/>
                <a:solidFill>
                  <a:srgbClr val="FF0000"/>
                </a:solidFill>
                <a:latin typeface="Times New Roman" panose="02020603050405020304" pitchFamily="18" charset="0"/>
                <a:cs typeface="Times New Roman" panose="02020603050405020304" pitchFamily="18" charset="0"/>
              </a:rPr>
              <a:t>of a tuberculosis patient remains infective long after the patient is </a:t>
            </a:r>
            <a:r>
              <a:rPr lang="en-US" sz="2800" i="1" dirty="0" smtClean="0">
                <a:ln w="0"/>
                <a:solidFill>
                  <a:srgbClr val="FF0000"/>
                </a:solidFill>
                <a:latin typeface="Times New Roman" panose="02020603050405020304" pitchFamily="18" charset="0"/>
                <a:cs typeface="Times New Roman" panose="02020603050405020304" pitchFamily="18" charset="0"/>
              </a:rPr>
              <a:t>gone, because </a:t>
            </a:r>
            <a:r>
              <a:rPr lang="en-US" sz="2800" i="1" dirty="0">
                <a:ln w="0"/>
                <a:solidFill>
                  <a:srgbClr val="FF0000"/>
                </a:solidFill>
                <a:latin typeface="Times New Roman" panose="02020603050405020304" pitchFamily="18" charset="0"/>
                <a:cs typeface="Times New Roman" panose="02020603050405020304" pitchFamily="18" charset="0"/>
              </a:rPr>
              <a:t>the bacilli survive the </a:t>
            </a:r>
            <a:r>
              <a:rPr lang="en-US" sz="2800" i="1" dirty="0" smtClean="0">
                <a:ln w="0"/>
                <a:solidFill>
                  <a:srgbClr val="FF0000"/>
                </a:solidFill>
                <a:latin typeface="Times New Roman" panose="02020603050405020304" pitchFamily="18" charset="0"/>
                <a:cs typeface="Times New Roman" panose="02020603050405020304" pitchFamily="18" charset="0"/>
              </a:rPr>
              <a:t>desiccation </a:t>
            </a:r>
            <a:r>
              <a:rPr lang="en-US" sz="2800" i="1" dirty="0">
                <a:ln w="0"/>
                <a:solidFill>
                  <a:srgbClr val="FF0000"/>
                </a:solidFill>
                <a:latin typeface="Times New Roman" panose="02020603050405020304" pitchFamily="18" charset="0"/>
                <a:cs typeface="Times New Roman" panose="02020603050405020304" pitchFamily="18" charset="0"/>
              </a:rPr>
              <a:t>and begin to </a:t>
            </a:r>
            <a:r>
              <a:rPr lang="en-US" sz="2800" i="1" dirty="0" smtClean="0">
                <a:ln w="0"/>
                <a:solidFill>
                  <a:srgbClr val="FF0000"/>
                </a:solidFill>
                <a:latin typeface="Times New Roman" panose="02020603050405020304" pitchFamily="18" charset="0"/>
                <a:cs typeface="Times New Roman" panose="02020603050405020304" pitchFamily="18" charset="0"/>
              </a:rPr>
              <a:t>float </a:t>
            </a:r>
            <a:r>
              <a:rPr lang="en-US" sz="2800" i="1" dirty="0">
                <a:ln w="0"/>
                <a:solidFill>
                  <a:srgbClr val="FF0000"/>
                </a:solidFill>
                <a:latin typeface="Times New Roman" panose="02020603050405020304" pitchFamily="18" charset="0"/>
                <a:cs typeface="Times New Roman" panose="02020603050405020304" pitchFamily="18" charset="0"/>
              </a:rPr>
              <a:t>freely in air in </a:t>
            </a:r>
            <a:r>
              <a:rPr lang="en-US" sz="2800" i="1" dirty="0" err="1" smtClean="0">
                <a:ln w="0"/>
                <a:solidFill>
                  <a:srgbClr val="FF0000"/>
                </a:solidFill>
                <a:latin typeface="Times New Roman" panose="02020603050405020304" pitchFamily="18" charset="0"/>
                <a:cs typeface="Times New Roman" panose="02020603050405020304" pitchFamily="18" charset="0"/>
              </a:rPr>
              <a:t>microparticles</a:t>
            </a:r>
            <a:r>
              <a:rPr lang="en-US" sz="2800" i="1" dirty="0" smtClean="0">
                <a:ln w="0"/>
                <a:solidFill>
                  <a:srgbClr val="FF0000"/>
                </a:solidFill>
                <a:latin typeface="Times New Roman" panose="02020603050405020304" pitchFamily="18" charset="0"/>
                <a:cs typeface="Times New Roman" panose="02020603050405020304" pitchFamily="18" charset="0"/>
              </a:rPr>
              <a:t> (nuclei</a:t>
            </a:r>
            <a:r>
              <a:rPr lang="en-US" sz="2800" i="1" dirty="0">
                <a:ln w="0"/>
                <a:solidFill>
                  <a:srgbClr val="FF0000"/>
                </a:solidFill>
                <a:latin typeface="Times New Roman" panose="02020603050405020304" pitchFamily="18" charset="0"/>
                <a:cs typeface="Times New Roman" panose="02020603050405020304" pitchFamily="18" charset="0"/>
              </a:rPr>
              <a:t>) of sputum. </a:t>
            </a:r>
            <a:endParaRPr lang="en-US" sz="2800" i="1" dirty="0" smtClean="0">
              <a:ln w="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61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defRPr/>
            </a:pPr>
            <a:r>
              <a:rPr lang="en-US" sz="2800" dirty="0" smtClean="0">
                <a:ln w="0"/>
                <a:latin typeface="Times New Roman" panose="02020603050405020304" pitchFamily="18" charset="0"/>
                <a:cs typeface="Times New Roman" pitchFamily="18" charset="0"/>
              </a:rPr>
              <a:t>B . </a:t>
            </a:r>
            <a:r>
              <a:rPr lang="en-US" sz="2800" dirty="0">
                <a:ln w="0"/>
                <a:latin typeface="Times New Roman" panose="02020603050405020304" pitchFamily="18" charset="0"/>
                <a:cs typeface="Times New Roman" panose="02020603050405020304" pitchFamily="18" charset="0"/>
              </a:rPr>
              <a:t>Airborne transmission can also occur in dust </a:t>
            </a:r>
            <a:endParaRPr lang="en-US" sz="2800" dirty="0" smtClean="0">
              <a:ln w="0"/>
              <a:latin typeface="Times New Roman" panose="02020603050405020304" pitchFamily="18" charset="0"/>
              <a:cs typeface="Times New Roman" panose="02020603050405020304" pitchFamily="18" charset="0"/>
            </a:endParaRPr>
          </a:p>
          <a:p>
            <a:pPr marL="0" indent="0" algn="just">
              <a:buNone/>
              <a:defRPr/>
            </a:pPr>
            <a:r>
              <a:rPr lang="en-US" sz="2800" dirty="0" smtClean="0">
                <a:ln w="0"/>
                <a:latin typeface="Times New Roman" panose="02020603050405020304" pitchFamily="18" charset="0"/>
                <a:cs typeface="Times New Roman" panose="02020603050405020304" pitchFamily="18" charset="0"/>
              </a:rPr>
              <a:t>Small particles of </a:t>
            </a:r>
            <a:r>
              <a:rPr lang="en-US" sz="2800" dirty="0">
                <a:ln w="0"/>
                <a:latin typeface="Times New Roman" panose="02020603050405020304" pitchFamily="18" charset="0"/>
                <a:cs typeface="Times New Roman" panose="02020603050405020304" pitchFamily="18" charset="0"/>
              </a:rPr>
              <a:t>dust from soil containing fungus spores may cling to clothing, bedding, or floors. Alternatively, the spores may become separated from dry soil by the wind and then be inhaled by the host..</a:t>
            </a:r>
          </a:p>
        </p:txBody>
      </p:sp>
    </p:spTree>
    <p:extLst>
      <p:ext uri="{BB962C8B-B14F-4D97-AF65-F5344CB8AC3E}">
        <p14:creationId xmlns:p14="http://schemas.microsoft.com/office/powerpoint/2010/main" val="1519919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856984" cy="5544616"/>
          </a:xfrm>
        </p:spPr>
        <p:txBody>
          <a:bodyPr>
            <a:noAutofit/>
          </a:bodyPr>
          <a:lstStyle/>
          <a:p>
            <a:pPr marL="0" indent="0" algn="just">
              <a:buNone/>
            </a:pPr>
            <a:r>
              <a:rPr lang="en-US" sz="2800" b="1" dirty="0" smtClean="0">
                <a:solidFill>
                  <a:srgbClr val="0070C0"/>
                </a:solidFill>
                <a:latin typeface="Times New Roman" pitchFamily="18" charset="0"/>
                <a:cs typeface="Times New Roman" pitchFamily="18" charset="0"/>
              </a:rPr>
              <a:t>4- Fomites </a:t>
            </a:r>
            <a:r>
              <a:rPr lang="ar-IQ" sz="2800" b="1" dirty="0" smtClean="0">
                <a:solidFill>
                  <a:srgbClr val="0070C0"/>
                </a:solidFill>
                <a:latin typeface="Times New Roman" pitchFamily="18" charset="0"/>
                <a:cs typeface="Times New Roman" pitchFamily="18" charset="0"/>
              </a:rPr>
              <a:t>ادوات معدية</a:t>
            </a:r>
            <a:endParaRPr lang="en-US" sz="2800" b="1" dirty="0">
              <a:solidFill>
                <a:srgbClr val="0070C0"/>
              </a:solidFill>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Fomites are any inanimate object except food and water (like clothes, utensils </a:t>
            </a:r>
            <a:r>
              <a:rPr lang="en-US" sz="2800" dirty="0" smtClean="0">
                <a:latin typeface="Times New Roman" pitchFamily="18" charset="0"/>
                <a:cs typeface="Times New Roman" pitchFamily="18" charset="0"/>
              </a:rPr>
              <a:t>and personal </a:t>
            </a:r>
            <a:r>
              <a:rPr lang="en-US" sz="2800" dirty="0">
                <a:latin typeface="Times New Roman" pitchFamily="18" charset="0"/>
                <a:cs typeface="Times New Roman" pitchFamily="18" charset="0"/>
              </a:rPr>
              <a:t>belongings of a patient) that bear germs and spread the disease. </a:t>
            </a:r>
            <a:endParaRPr lang="en-US" sz="2800" dirty="0" smtClean="0">
              <a:latin typeface="Times New Roman" pitchFamily="18" charset="0"/>
              <a:cs typeface="Times New Roman" pitchFamily="18" charset="0"/>
            </a:endParaRPr>
          </a:p>
          <a:p>
            <a:pPr marL="0" indent="0" algn="just">
              <a:buNone/>
            </a:pPr>
            <a:r>
              <a:rPr lang="en-US" sz="2800" i="1" dirty="0" smtClean="0">
                <a:solidFill>
                  <a:srgbClr val="0070C0"/>
                </a:solidFill>
                <a:latin typeface="Times New Roman" pitchFamily="18" charset="0"/>
                <a:cs typeface="Times New Roman" pitchFamily="18" charset="0"/>
              </a:rPr>
              <a:t>     Suppose you </a:t>
            </a:r>
            <a:r>
              <a:rPr lang="en-US" sz="2800" i="1" dirty="0">
                <a:solidFill>
                  <a:srgbClr val="0070C0"/>
                </a:solidFill>
                <a:latin typeface="Times New Roman" pitchFamily="18" charset="0"/>
                <a:cs typeface="Times New Roman" pitchFamily="18" charset="0"/>
              </a:rPr>
              <a:t>have caught a cold and you sneeze into your towel when taking a bath. </a:t>
            </a:r>
            <a:r>
              <a:rPr lang="en-US" sz="2800" i="1" dirty="0" smtClean="0">
                <a:solidFill>
                  <a:srgbClr val="0070C0"/>
                </a:solidFill>
                <a:latin typeface="Times New Roman" pitchFamily="18" charset="0"/>
                <a:cs typeface="Times New Roman" pitchFamily="18" charset="0"/>
              </a:rPr>
              <a:t>The virus </a:t>
            </a:r>
            <a:r>
              <a:rPr lang="en-US" sz="2800" i="1" dirty="0">
                <a:solidFill>
                  <a:srgbClr val="0070C0"/>
                </a:solidFill>
                <a:latin typeface="Times New Roman" pitchFamily="18" charset="0"/>
                <a:cs typeface="Times New Roman" pitchFamily="18" charset="0"/>
              </a:rPr>
              <a:t>which are deposited in the towel, if they manage to live long enough, </a:t>
            </a:r>
            <a:r>
              <a:rPr lang="en-US" sz="2800" i="1" dirty="0" smtClean="0">
                <a:solidFill>
                  <a:srgbClr val="0070C0"/>
                </a:solidFill>
                <a:latin typeface="Times New Roman" pitchFamily="18" charset="0"/>
                <a:cs typeface="Times New Roman" pitchFamily="18" charset="0"/>
              </a:rPr>
              <a:t>will infect </a:t>
            </a:r>
            <a:r>
              <a:rPr lang="en-US" sz="2800" i="1" dirty="0">
                <a:solidFill>
                  <a:srgbClr val="0070C0"/>
                </a:solidFill>
                <a:latin typeface="Times New Roman" pitchFamily="18" charset="0"/>
                <a:cs typeface="Times New Roman" pitchFamily="18" charset="0"/>
              </a:rPr>
              <a:t>the next person who uses the towel. </a:t>
            </a:r>
            <a:endParaRPr lang="en-US" sz="2800" i="1" dirty="0" smtClean="0">
              <a:solidFill>
                <a:srgbClr val="0070C0"/>
              </a:solidFill>
              <a:latin typeface="Times New Roman" pitchFamily="18" charset="0"/>
              <a:cs typeface="Times New Roman" pitchFamily="18" charset="0"/>
            </a:endParaRPr>
          </a:p>
          <a:p>
            <a:pPr marL="0" indent="0" algn="just">
              <a:buNone/>
            </a:pPr>
            <a:r>
              <a:rPr lang="en-US" sz="2800" i="1" dirty="0" smtClean="0">
                <a:solidFill>
                  <a:srgbClr val="0070C0"/>
                </a:solidFill>
                <a:latin typeface="Times New Roman" pitchFamily="18" charset="0"/>
                <a:cs typeface="Times New Roman" pitchFamily="18" charset="0"/>
              </a:rPr>
              <a:t>     </a:t>
            </a:r>
            <a:endParaRPr lang="ar-IQ" sz="2800" i="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367688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579296" cy="4525963"/>
          </a:xfrm>
        </p:spPr>
        <p:txBody>
          <a:bodyPr>
            <a:normAutofit/>
          </a:bodyPr>
          <a:lstStyle/>
          <a:p>
            <a:pPr marL="0" indent="0">
              <a:buNone/>
            </a:pPr>
            <a:r>
              <a:rPr lang="en-US" sz="2800" b="1" dirty="0" smtClean="0">
                <a:solidFill>
                  <a:srgbClr val="0070C0"/>
                </a:solidFill>
                <a:latin typeface="Times New Roman" pitchFamily="18" charset="0"/>
                <a:cs typeface="Times New Roman" pitchFamily="18" charset="0"/>
              </a:rPr>
              <a:t>5- Fingers</a:t>
            </a:r>
            <a:endParaRPr lang="en-US" sz="2800" b="1" dirty="0">
              <a:solidFill>
                <a:srgbClr val="0070C0"/>
              </a:solidFill>
              <a:latin typeface="Times New Roman" pitchFamily="18" charset="0"/>
              <a:cs typeface="Times New Roman" pitchFamily="18" charset="0"/>
            </a:endParaRPr>
          </a:p>
          <a:p>
            <a:pPr marL="0" indent="0">
              <a:buNone/>
            </a:pPr>
            <a:r>
              <a:rPr lang="en-US" sz="2800" dirty="0">
                <a:latin typeface="Times New Roman"/>
              </a:rPr>
              <a:t>The importance of clean hands can not be </a:t>
            </a:r>
            <a:r>
              <a:rPr lang="en-US" sz="2800" dirty="0" smtClean="0">
                <a:latin typeface="Times New Roman"/>
              </a:rPr>
              <a:t>overstated</a:t>
            </a:r>
            <a:r>
              <a:rPr lang="en-US" sz="2800" dirty="0">
                <a:latin typeface="Times New Roman"/>
              </a:rPr>
              <a:t>, specially after the </a:t>
            </a:r>
            <a:r>
              <a:rPr lang="en-US" sz="2800" i="1" dirty="0" smtClean="0">
                <a:latin typeface="Times New Roman"/>
              </a:rPr>
              <a:t>swine influenza </a:t>
            </a:r>
            <a:r>
              <a:rPr lang="en-US" sz="2800" dirty="0">
                <a:latin typeface="Times New Roman"/>
              </a:rPr>
              <a:t>epidemic. Most eye infections are </a:t>
            </a:r>
            <a:r>
              <a:rPr lang="en-US" sz="2800" i="1" dirty="0">
                <a:latin typeface="Times New Roman"/>
              </a:rPr>
              <a:t>hand to mouth</a:t>
            </a:r>
            <a:r>
              <a:rPr lang="en-US" sz="2800" dirty="0">
                <a:latin typeface="Times New Roman"/>
              </a:rPr>
              <a:t>, i.e. you </a:t>
            </a:r>
            <a:r>
              <a:rPr lang="en-US" sz="2800" dirty="0" smtClean="0">
                <a:latin typeface="Times New Roman"/>
              </a:rPr>
              <a:t>have conjunctivitis </a:t>
            </a:r>
            <a:r>
              <a:rPr lang="en-US" sz="2800" dirty="0">
                <a:latin typeface="TimesNewRomanPSMT"/>
              </a:rPr>
              <a:t>→ </a:t>
            </a:r>
            <a:r>
              <a:rPr lang="en-US" sz="2800" dirty="0">
                <a:latin typeface="Times New Roman"/>
              </a:rPr>
              <a:t>you rub your eyes </a:t>
            </a:r>
            <a:r>
              <a:rPr lang="en-US" sz="2800" dirty="0">
                <a:latin typeface="TimesNewRomanPSMT"/>
              </a:rPr>
              <a:t>→ </a:t>
            </a:r>
            <a:r>
              <a:rPr lang="en-US" sz="2800" dirty="0">
                <a:latin typeface="Times New Roman"/>
              </a:rPr>
              <a:t>your hands get soaked with virus </a:t>
            </a:r>
            <a:r>
              <a:rPr lang="en-US" sz="2800" dirty="0">
                <a:latin typeface="TimesNewRomanPSMT"/>
              </a:rPr>
              <a:t>→ </a:t>
            </a:r>
            <a:r>
              <a:rPr lang="en-US" sz="2800" dirty="0">
                <a:latin typeface="Times New Roman"/>
              </a:rPr>
              <a:t>you</a:t>
            </a:r>
          </a:p>
          <a:p>
            <a:pPr marL="0" indent="0">
              <a:buNone/>
            </a:pPr>
            <a:r>
              <a:rPr lang="en-US" sz="2800" i="1" dirty="0">
                <a:latin typeface="Times New Roman"/>
              </a:rPr>
              <a:t>handshake </a:t>
            </a:r>
            <a:r>
              <a:rPr lang="en-US" sz="2800" dirty="0">
                <a:latin typeface="Times New Roman"/>
              </a:rPr>
              <a:t>with someone </a:t>
            </a:r>
            <a:r>
              <a:rPr lang="en-US" sz="2800" dirty="0">
                <a:latin typeface="TimesNewRomanPSMT"/>
              </a:rPr>
              <a:t>→ </a:t>
            </a:r>
            <a:r>
              <a:rPr lang="en-US" sz="2800" dirty="0">
                <a:latin typeface="Times New Roman"/>
              </a:rPr>
              <a:t>he touches his eyes (for no particular reason, </a:t>
            </a:r>
            <a:r>
              <a:rPr lang="en-US" sz="2800" dirty="0" smtClean="0">
                <a:latin typeface="Times New Roman"/>
              </a:rPr>
              <a:t>just because </a:t>
            </a:r>
            <a:r>
              <a:rPr lang="en-US" sz="2800" dirty="0">
                <a:latin typeface="Times New Roman"/>
              </a:rPr>
              <a:t>of habit) </a:t>
            </a:r>
            <a:r>
              <a:rPr lang="en-US" sz="2800" dirty="0">
                <a:latin typeface="TimesNewRomanPSMT"/>
              </a:rPr>
              <a:t>→ </a:t>
            </a:r>
            <a:r>
              <a:rPr lang="en-US" sz="2800" dirty="0">
                <a:latin typeface="Times New Roman"/>
              </a:rPr>
              <a:t>he gets conjunctivitis.</a:t>
            </a:r>
            <a:endParaRPr lang="ar-IQ" sz="2800" dirty="0"/>
          </a:p>
        </p:txBody>
      </p:sp>
    </p:spTree>
    <p:extLst>
      <p:ext uri="{BB962C8B-B14F-4D97-AF65-F5344CB8AC3E}">
        <p14:creationId xmlns:p14="http://schemas.microsoft.com/office/powerpoint/2010/main" val="1581070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eaLnBrk="1" hangingPunct="1">
              <a:defRPr/>
            </a:pPr>
            <a:r>
              <a:rPr lang="en-US" dirty="0" smtClean="0"/>
              <a:t/>
            </a:r>
            <a:br>
              <a:rPr lang="en-US" dirty="0" smtClean="0"/>
            </a:br>
            <a:r>
              <a:rPr lang="en-US" dirty="0" smtClean="0"/>
              <a:t/>
            </a:r>
            <a:br>
              <a:rPr lang="en-US" dirty="0" smtClean="0"/>
            </a:br>
            <a:r>
              <a:rPr lang="en-US" sz="4000" dirty="0" smtClean="0"/>
              <a:t/>
            </a:r>
            <a:br>
              <a:rPr lang="en-US" sz="4000" dirty="0" smtClean="0"/>
            </a:br>
            <a:endParaRPr lang="en-US" sz="4000" dirty="0" smtClean="0"/>
          </a:p>
        </p:txBody>
      </p:sp>
      <p:sp>
        <p:nvSpPr>
          <p:cNvPr id="76803" name="Rectangle 3"/>
          <p:cNvSpPr>
            <a:spLocks noGrp="1" noChangeArrowheads="1"/>
          </p:cNvSpPr>
          <p:nvPr>
            <p:ph idx="1"/>
          </p:nvPr>
        </p:nvSpPr>
        <p:spPr>
          <a:xfrm>
            <a:off x="323528" y="260648"/>
            <a:ext cx="8363272" cy="6480720"/>
          </a:xfrm>
        </p:spPr>
        <p:txBody>
          <a:bodyPr>
            <a:noAutofit/>
          </a:bodyPr>
          <a:lstStyle/>
          <a:p>
            <a:pPr marL="0" indent="0" algn="just" rtl="0">
              <a:buNone/>
              <a:defRPr/>
            </a:pPr>
            <a:r>
              <a:rPr lang="en-US" sz="2800" u="sng" dirty="0" smtClean="0">
                <a:solidFill>
                  <a:srgbClr val="FF0000"/>
                </a:solidFill>
                <a:latin typeface="Times New Roman" pitchFamily="18" charset="0"/>
                <a:cs typeface="Times New Roman" pitchFamily="18" charset="0"/>
              </a:rPr>
              <a:t> </a:t>
            </a:r>
            <a:r>
              <a:rPr lang="en-US" sz="2800" b="1" u="sng" dirty="0" smtClean="0">
                <a:solidFill>
                  <a:srgbClr val="FF0000"/>
                </a:solidFill>
                <a:latin typeface="Times New Roman" pitchFamily="18" charset="0"/>
                <a:cs typeface="Times New Roman" pitchFamily="18" charset="0"/>
              </a:rPr>
              <a:t>Carrier:</a:t>
            </a:r>
          </a:p>
          <a:p>
            <a:pPr marL="0" indent="0" algn="just" rtl="0">
              <a:buNone/>
              <a:defRPr/>
            </a:pPr>
            <a:r>
              <a:rPr lang="en-US" sz="2800" dirty="0" smtClean="0">
                <a:latin typeface="Times New Roman" pitchFamily="18" charset="0"/>
                <a:cs typeface="Times New Roman" pitchFamily="18" charset="0"/>
              </a:rPr>
              <a:t>An </a:t>
            </a:r>
            <a:r>
              <a:rPr lang="en-US" sz="2800" dirty="0">
                <a:latin typeface="Times New Roman" pitchFamily="18" charset="0"/>
                <a:cs typeface="Times New Roman" pitchFamily="18" charset="0"/>
              </a:rPr>
              <a:t>infected person who harbors a specific infectious agent in the absence of clinical features. It acts as a source of infection to others. </a:t>
            </a:r>
            <a:endParaRPr lang="en-US" sz="2800" dirty="0" smtClean="0">
              <a:latin typeface="Times New Roman" pitchFamily="18" charset="0"/>
              <a:cs typeface="Times New Roman" pitchFamily="18" charset="0"/>
            </a:endParaRPr>
          </a:p>
          <a:p>
            <a:pPr marL="0" indent="0" algn="just" rtl="0">
              <a:buNone/>
              <a:defRPr/>
            </a:pPr>
            <a:r>
              <a:rPr lang="en-US" sz="2800" dirty="0" smtClean="0">
                <a:latin typeface="Times New Roman" pitchFamily="18" charset="0"/>
                <a:cs typeface="Times New Roman" pitchFamily="18" charset="0"/>
              </a:rPr>
              <a:t>Carriers </a:t>
            </a:r>
            <a:r>
              <a:rPr lang="en-US" sz="2800" dirty="0">
                <a:latin typeface="Times New Roman" pitchFamily="18" charset="0"/>
                <a:cs typeface="Times New Roman" pitchFamily="18" charset="0"/>
              </a:rPr>
              <a:t>may be incubatory, convalesce or chronic.</a:t>
            </a:r>
            <a:endParaRPr lang="ar-IQ" sz="2800" dirty="0">
              <a:latin typeface="Times New Roman" pitchFamily="18" charset="0"/>
              <a:cs typeface="Times New Roman" pitchFamily="18" charset="0"/>
            </a:endParaRPr>
          </a:p>
          <a:p>
            <a:pPr marL="0" indent="0" algn="just" rtl="0" eaLnBrk="1" hangingPunct="1">
              <a:buNone/>
              <a:defRPr/>
            </a:pPr>
            <a:r>
              <a:rPr lang="en-US" sz="2800" dirty="0" smtClean="0">
                <a:latin typeface="Times New Roman" pitchFamily="18" charset="0"/>
                <a:cs typeface="Times New Roman" pitchFamily="18" charset="0"/>
              </a:rPr>
              <a:t> </a:t>
            </a:r>
          </a:p>
          <a:p>
            <a:pPr marL="0" indent="0" algn="just" rtl="0" eaLnBrk="1" hangingPunct="1">
              <a:buNone/>
              <a:defRPr/>
            </a:pPr>
            <a:r>
              <a:rPr lang="en-US" sz="2800" b="1" dirty="0" smtClean="0">
                <a:solidFill>
                  <a:srgbClr val="FF0000"/>
                </a:solidFill>
                <a:latin typeface="Times New Roman" pitchFamily="18" charset="0"/>
                <a:cs typeface="Times New Roman" pitchFamily="18" charset="0"/>
              </a:rPr>
              <a:t>Three elements have to occur leading to the carrier state</a:t>
            </a:r>
            <a:r>
              <a:rPr lang="en-US" sz="2800" dirty="0" smtClean="0">
                <a:latin typeface="Times New Roman" pitchFamily="18" charset="0"/>
                <a:cs typeface="Times New Roman" pitchFamily="18" charset="0"/>
              </a:rPr>
              <a:t>:</a:t>
            </a:r>
          </a:p>
          <a:p>
            <a:pPr lvl="1" algn="just" rtl="0">
              <a:defRPr/>
            </a:pPr>
            <a:r>
              <a:rPr lang="en-US" sz="2800" dirty="0" smtClean="0">
                <a:latin typeface="Times New Roman" pitchFamily="18" charset="0"/>
                <a:cs typeface="Times New Roman" pitchFamily="18" charset="0"/>
              </a:rPr>
              <a:t>The presence </a:t>
            </a:r>
            <a:r>
              <a:rPr lang="en-US" sz="2800" dirty="0">
                <a:latin typeface="Times New Roman" pitchFamily="18" charset="0"/>
                <a:cs typeface="Times New Roman" pitchFamily="18" charset="0"/>
              </a:rPr>
              <a:t>of the disease </a:t>
            </a:r>
            <a:r>
              <a:rPr lang="en-US" sz="2800" dirty="0" smtClean="0">
                <a:latin typeface="Times New Roman" pitchFamily="18" charset="0"/>
                <a:cs typeface="Times New Roman" pitchFamily="18" charset="0"/>
              </a:rPr>
              <a:t>agent in the body.</a:t>
            </a:r>
          </a:p>
          <a:p>
            <a:pPr lvl="1" algn="just" rtl="0">
              <a:defRPr/>
            </a:pPr>
            <a:r>
              <a:rPr lang="en-US" sz="2800" dirty="0" smtClean="0">
                <a:latin typeface="Times New Roman" pitchFamily="18" charset="0"/>
                <a:cs typeface="Times New Roman" pitchFamily="18" charset="0"/>
              </a:rPr>
              <a:t>The absence of recognizable symptoms and signs of disease.</a:t>
            </a:r>
          </a:p>
          <a:p>
            <a:pPr lvl="1" algn="just" rtl="0">
              <a:defRPr/>
            </a:pPr>
            <a:r>
              <a:rPr lang="en-US" sz="2800" dirty="0" smtClean="0">
                <a:latin typeface="Times New Roman" pitchFamily="18" charset="0"/>
                <a:cs typeface="Times New Roman" pitchFamily="18" charset="0"/>
              </a:rPr>
              <a:t>The shedding of disease agent in the discharge or excretions.</a:t>
            </a:r>
          </a:p>
          <a:p>
            <a:pPr marL="457200" lvl="1" indent="0" algn="just" rtl="0">
              <a:buNone/>
              <a:defRPr/>
            </a:pPr>
            <a:endParaRPr lang="en-US" sz="2800" dirty="0" smtClean="0">
              <a:latin typeface="Times New Roman" pitchFamily="18" charset="0"/>
              <a:cs typeface="Times New Roman" pitchFamily="18" charset="0"/>
            </a:endParaRPr>
          </a:p>
          <a:p>
            <a:pPr marL="457200" lvl="1" indent="0" algn="just" rtl="0">
              <a:buNone/>
              <a:defRPr/>
            </a:pPr>
            <a:endParaRPr lang="en-US" sz="2800" dirty="0" smtClean="0">
              <a:latin typeface="Times New Roman" pitchFamily="18" charset="0"/>
              <a:cs typeface="Times New Roman" pitchFamily="18" charset="0"/>
            </a:endParaRPr>
          </a:p>
          <a:p>
            <a:pPr marL="0" indent="0" algn="just" rtl="0">
              <a:buNone/>
              <a:defRPr/>
            </a:pPr>
            <a:r>
              <a:rPr lang="en-US" sz="28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3895732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48464" cy="5445224"/>
          </a:xfrm>
        </p:spPr>
        <p:txBody>
          <a:bodyPr>
            <a:normAutofit/>
          </a:bodyPr>
          <a:lstStyle/>
          <a:p>
            <a:pPr marL="0" indent="0" algn="just" rtl="0">
              <a:buNone/>
            </a:pPr>
            <a:r>
              <a:rPr lang="en-US" sz="3200" b="1" dirty="0" smtClean="0">
                <a:solidFill>
                  <a:srgbClr val="FF0000"/>
                </a:solidFill>
                <a:latin typeface="Times New Roman" pitchFamily="18" charset="0"/>
                <a:cs typeface="Times New Roman" pitchFamily="18" charset="0"/>
              </a:rPr>
              <a:t>The </a:t>
            </a:r>
            <a:r>
              <a:rPr lang="en-US" sz="3200" b="1" dirty="0">
                <a:solidFill>
                  <a:srgbClr val="FF0000"/>
                </a:solidFill>
                <a:latin typeface="Times New Roman" pitchFamily="18" charset="0"/>
                <a:cs typeface="Times New Roman" pitchFamily="18" charset="0"/>
              </a:rPr>
              <a:t>general strategies to control communicable </a:t>
            </a:r>
            <a:r>
              <a:rPr lang="en-US" sz="3200" b="1" dirty="0" smtClean="0">
                <a:solidFill>
                  <a:srgbClr val="FF0000"/>
                </a:solidFill>
                <a:latin typeface="Times New Roman" pitchFamily="18" charset="0"/>
                <a:cs typeface="Times New Roman" pitchFamily="18" charset="0"/>
              </a:rPr>
              <a:t>diseases:</a:t>
            </a:r>
            <a:endParaRPr lang="en-US" sz="3200" dirty="0" smtClean="0">
              <a:solidFill>
                <a:srgbClr val="FF0000"/>
              </a:solidFill>
              <a:latin typeface="Times New Roman" pitchFamily="18" charset="0"/>
              <a:cs typeface="Times New Roman" pitchFamily="18" charset="0"/>
            </a:endParaRPr>
          </a:p>
          <a:p>
            <a:pPr marL="0" indent="0" algn="just" rtl="0">
              <a:buNone/>
            </a:pPr>
            <a:r>
              <a:rPr lang="en-US" sz="3200" dirty="0" smtClean="0">
                <a:solidFill>
                  <a:srgbClr val="00B0F0"/>
                </a:solidFill>
                <a:latin typeface="Times New Roman" pitchFamily="18" charset="0"/>
                <a:cs typeface="Times New Roman" pitchFamily="18" charset="0"/>
              </a:rPr>
              <a:t>1. Elimination of source of infection by effective detection and treatment  of cases and carriers or dealing with any other source.</a:t>
            </a:r>
          </a:p>
          <a:p>
            <a:pPr marL="0" indent="0" algn="just" rtl="0">
              <a:buNone/>
            </a:pPr>
            <a:r>
              <a:rPr lang="en-US" sz="32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2</a:t>
            </a:r>
            <a:r>
              <a:rPr lang="en-US" sz="3200" dirty="0" smtClean="0">
                <a:latin typeface="Times New Roman" pitchFamily="18" charset="0"/>
                <a:cs typeface="Times New Roman" pitchFamily="18" charset="0"/>
              </a:rPr>
              <a:t>. Interruption of transmission path ways, for example by the destruction of intermediate hosts, destruction of breeding sites and purification of water.</a:t>
            </a:r>
          </a:p>
          <a:p>
            <a:pPr marL="0" indent="0" algn="just" rtl="0">
              <a:buNone/>
            </a:pPr>
            <a:r>
              <a:rPr lang="en-US" sz="3200" dirty="0" smtClean="0">
                <a:latin typeface="Times New Roman" pitchFamily="18" charset="0"/>
                <a:cs typeface="Times New Roman" pitchFamily="18" charset="0"/>
              </a:rPr>
              <a:t>  </a:t>
            </a:r>
            <a:r>
              <a:rPr lang="en-US" sz="3200" b="1" dirty="0" smtClean="0">
                <a:solidFill>
                  <a:srgbClr val="00B0F0"/>
                </a:solidFill>
                <a:latin typeface="Times New Roman" pitchFamily="18" charset="0"/>
                <a:cs typeface="Times New Roman" pitchFamily="18" charset="0"/>
              </a:rPr>
              <a:t>3</a:t>
            </a:r>
            <a:r>
              <a:rPr lang="en-US" sz="3200" dirty="0" smtClean="0">
                <a:solidFill>
                  <a:srgbClr val="00B0F0"/>
                </a:solidFill>
                <a:latin typeface="Times New Roman" pitchFamily="18" charset="0"/>
                <a:cs typeface="Times New Roman" pitchFamily="18" charset="0"/>
              </a:rPr>
              <a:t>. Improvement of host resistance or immunity against infection as for example by immunization</a:t>
            </a:r>
            <a:endParaRPr lang="ar-IQ" sz="3200"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04664"/>
            <a:ext cx="7886700" cy="4351338"/>
          </a:xfrm>
        </p:spPr>
        <p:txBody>
          <a:bodyPr>
            <a:noAutofit/>
          </a:bodyPr>
          <a:lstStyle/>
          <a:p>
            <a:pPr marL="0" indent="0">
              <a:buNone/>
            </a:pPr>
            <a:r>
              <a:rPr lang="en-US" sz="3200" dirty="0">
                <a:solidFill>
                  <a:srgbClr val="FF0000"/>
                </a:solidFill>
                <a:latin typeface="Times New Roman" pitchFamily="18" charset="0"/>
                <a:cs typeface="Times New Roman" pitchFamily="18" charset="0"/>
              </a:rPr>
              <a:t>Quiz</a:t>
            </a:r>
          </a:p>
          <a:p>
            <a:pPr marL="0" indent="0">
              <a:buNone/>
            </a:pPr>
            <a:r>
              <a:rPr lang="en-US" sz="3200" dirty="0">
                <a:latin typeface="Times New Roman" pitchFamily="18" charset="0"/>
                <a:cs typeface="Times New Roman" pitchFamily="18" charset="0"/>
              </a:rPr>
              <a:t>1-  </a:t>
            </a:r>
            <a:r>
              <a:rPr lang="en-US" sz="3200" dirty="0" smtClean="0">
                <a:latin typeface="Times New Roman" pitchFamily="18" charset="0"/>
                <a:cs typeface="Times New Roman" pitchFamily="18" charset="0"/>
              </a:rPr>
              <a:t>Enumerate </a:t>
            </a:r>
            <a:r>
              <a:rPr lang="en-US" sz="3200" dirty="0">
                <a:latin typeface="Times New Roman" pitchFamily="18" charset="0"/>
                <a:cs typeface="Times New Roman" pitchFamily="18" charset="0"/>
              </a:rPr>
              <a:t>the </a:t>
            </a:r>
            <a:r>
              <a:rPr lang="en-IN" sz="3200" dirty="0">
                <a:latin typeface="Times New Roman" pitchFamily="18" charset="0"/>
                <a:cs typeface="Times New Roman" pitchFamily="18" charset="0"/>
              </a:rPr>
              <a:t>Mode of transmission of communicable </a:t>
            </a:r>
            <a:r>
              <a:rPr lang="en-IN" sz="3200" dirty="0" smtClean="0">
                <a:latin typeface="Times New Roman" pitchFamily="18" charset="0"/>
                <a:cs typeface="Times New Roman" pitchFamily="18" charset="0"/>
              </a:rPr>
              <a:t>diseases</a:t>
            </a:r>
          </a:p>
          <a:p>
            <a:pPr marL="0" indent="0">
              <a:buNone/>
            </a:pPr>
            <a:r>
              <a:rPr lang="en-IN" sz="3200" dirty="0" smtClean="0">
                <a:latin typeface="Times New Roman" pitchFamily="18" charset="0"/>
                <a:cs typeface="Times New Roman" pitchFamily="18" charset="0"/>
              </a:rPr>
              <a:t>2- </a:t>
            </a:r>
            <a:r>
              <a:rPr lang="en-US" sz="3200" dirty="0">
                <a:latin typeface="Times New Roman" pitchFamily="18" charset="0"/>
                <a:cs typeface="Times New Roman" pitchFamily="18" charset="0"/>
              </a:rPr>
              <a:t>Define the indirect mode of transmission of disease and enumerate factors, which control the indirect transmission. </a:t>
            </a:r>
            <a:endParaRPr lang="en-US" sz="3200" dirty="0" smtClean="0">
              <a:latin typeface="Times New Roman" pitchFamily="18" charset="0"/>
              <a:cs typeface="Times New Roman" pitchFamily="18" charset="0"/>
            </a:endParaRPr>
          </a:p>
          <a:p>
            <a:pPr marL="0" indent="0">
              <a:buNone/>
            </a:pPr>
            <a:r>
              <a:rPr lang="en-US" sz="3200" dirty="0">
                <a:latin typeface="Times New Roman" pitchFamily="18" charset="0"/>
                <a:cs typeface="Times New Roman" pitchFamily="18" charset="0"/>
              </a:rPr>
              <a:t>3-Define the carrier of  disease and what are elements that have to   occur leading to the carrier state. </a:t>
            </a:r>
            <a:endParaRPr lang="en-IN" sz="3200" dirty="0">
              <a:latin typeface="Times New Roman" pitchFamily="18" charset="0"/>
              <a:cs typeface="Times New Roman" pitchFamily="18" charset="0"/>
            </a:endParaRPr>
          </a:p>
          <a:p>
            <a:pPr marL="0" indent="0">
              <a:buNone/>
            </a:pPr>
            <a:r>
              <a:rPr lang="en-IN" sz="3200" dirty="0">
                <a:latin typeface="Times New Roman" pitchFamily="18" charset="0"/>
                <a:cs typeface="Times New Roman" pitchFamily="18" charset="0"/>
              </a:rPr>
              <a:t>4-General strategies to control communicable disease</a:t>
            </a:r>
          </a:p>
          <a:p>
            <a:pPr marL="0" indent="0">
              <a:buNone/>
            </a:pPr>
            <a:endParaRPr lang="ar-SA" sz="3200" dirty="0">
              <a:latin typeface="Times New Roman" pitchFamily="18" charset="0"/>
              <a:cs typeface="Times New Roman" pitchFamily="18" charset="0"/>
            </a:endParaRPr>
          </a:p>
          <a:p>
            <a:pPr marL="0" indent="0">
              <a:buNone/>
            </a:pPr>
            <a:r>
              <a:rPr lang="en-US" sz="3200" dirty="0" smtClean="0"/>
              <a:t> </a:t>
            </a:r>
          </a:p>
          <a:p>
            <a:endParaRPr lang="en-US" sz="3200" dirty="0"/>
          </a:p>
        </p:txBody>
      </p:sp>
    </p:spTree>
    <p:extLst>
      <p:ext uri="{BB962C8B-B14F-4D97-AF65-F5344CB8AC3E}">
        <p14:creationId xmlns:p14="http://schemas.microsoft.com/office/powerpoint/2010/main" val="200305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676456" cy="5589240"/>
          </a:xfrm>
        </p:spPr>
        <p:txBody>
          <a:bodyPr>
            <a:normAutofit/>
          </a:bodyPr>
          <a:lstStyle/>
          <a:p>
            <a:pPr algn="just" rtl="0">
              <a:buNone/>
            </a:pPr>
            <a:r>
              <a:rPr lang="en-US" sz="2800" b="1" dirty="0" smtClean="0">
                <a:latin typeface="Times New Roman" panose="02020603050405020304" pitchFamily="18" charset="0"/>
                <a:cs typeface="Times New Roman" pitchFamily="18" charset="0"/>
              </a:rPr>
              <a:t>   </a:t>
            </a:r>
            <a:endParaRPr lang="en-US" sz="2800" dirty="0">
              <a:latin typeface="Times New Roman" pitchFamily="18" charset="0"/>
              <a:cs typeface="Times New Roman" pitchFamily="18" charset="0"/>
            </a:endParaRPr>
          </a:p>
          <a:p>
            <a:pPr algn="just" rtl="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Communicable </a:t>
            </a:r>
            <a:r>
              <a:rPr lang="en-US" sz="2800" dirty="0">
                <a:solidFill>
                  <a:srgbClr val="FF0000"/>
                </a:solidFill>
                <a:latin typeface="Times New Roman" panose="02020603050405020304" pitchFamily="18" charset="0"/>
                <a:cs typeface="Times New Roman" panose="02020603050405020304" pitchFamily="18" charset="0"/>
              </a:rPr>
              <a:t>disease</a:t>
            </a:r>
            <a:endParaRPr lang="en-US" sz="2800" dirty="0" smtClean="0">
              <a:solidFill>
                <a:srgbClr val="FF0000"/>
              </a:solidFill>
              <a:latin typeface="Times New Roman" panose="02020603050405020304" pitchFamily="18" charset="0"/>
              <a:cs typeface="Times New Roman" panose="02020603050405020304" pitchFamily="18" charset="0"/>
            </a:endParaRPr>
          </a:p>
          <a:p>
            <a:pPr algn="just" rtl="0">
              <a:buNone/>
            </a:pPr>
            <a:r>
              <a:rPr lang="en-US" sz="2800" dirty="0" smtClean="0">
                <a:latin typeface="Times New Roman" panose="02020603050405020304" pitchFamily="18" charset="0"/>
                <a:cs typeface="Times New Roman" panose="02020603050405020304" pitchFamily="18" charset="0"/>
              </a:rPr>
              <a:t>    A </a:t>
            </a:r>
            <a:r>
              <a:rPr lang="en-US" sz="2800" dirty="0">
                <a:latin typeface="Times New Roman" panose="02020603050405020304" pitchFamily="18" charset="0"/>
                <a:cs typeface="Times New Roman" panose="02020603050405020304" pitchFamily="18" charset="0"/>
              </a:rPr>
              <a:t>communicable disease may be defined as an illness that arises from transmission of an infectious agent or its toxic product from an infected person, animal, or reservoir to a susceptible host, either directly or indirectly through an intermediate plant or animal host, vector, or environment</a:t>
            </a:r>
          </a:p>
          <a:p>
            <a:pPr algn="just" rtl="0">
              <a:buNone/>
            </a:pPr>
            <a:endParaRPr lang="en-US" sz="2800" dirty="0" smtClean="0">
              <a:latin typeface="Times New Roman" pitchFamily="18" charset="0"/>
              <a:cs typeface="Times New Roman" pitchFamily="18" charset="0"/>
            </a:endParaRPr>
          </a:p>
          <a:p>
            <a:pPr algn="just" rtl="0">
              <a:buNone/>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dirty="0" smtClean="0"/>
              <a:t>Thank you </a:t>
            </a:r>
            <a:endParaRPr lang="en-US" sz="6000" dirty="0"/>
          </a:p>
        </p:txBody>
      </p:sp>
    </p:spTree>
    <p:extLst>
      <p:ext uri="{BB962C8B-B14F-4D97-AF65-F5344CB8AC3E}">
        <p14:creationId xmlns:p14="http://schemas.microsoft.com/office/powerpoint/2010/main" val="85495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525963"/>
          </a:xfrm>
        </p:spPr>
        <p:txBody>
          <a:bodyPr>
            <a:normAutofit/>
          </a:bodyPr>
          <a:lstStyle/>
          <a:p>
            <a:pPr marL="0" indent="0" algn="just" rtl="0">
              <a:buNone/>
            </a:pPr>
            <a:r>
              <a:rPr lang="en-US" sz="2800" b="1" dirty="0">
                <a:solidFill>
                  <a:srgbClr val="FF0000"/>
                </a:solidFill>
                <a:latin typeface="Times New Roman" pitchFamily="18" charset="0"/>
                <a:cs typeface="Times New Roman" pitchFamily="18" charset="0"/>
              </a:rPr>
              <a:t>Incubation period</a:t>
            </a:r>
          </a:p>
          <a:p>
            <a:pPr marL="0" indent="0" algn="just" rtl="0">
              <a:buNone/>
            </a:pPr>
            <a:r>
              <a:rPr lang="en-US" sz="2800" b="1" dirty="0">
                <a:latin typeface="Times New Roman" pitchFamily="18" charset="0"/>
                <a:cs typeface="Times New Roman" pitchFamily="18" charset="0"/>
              </a:rPr>
              <a:t>The interval between exposure and </a:t>
            </a:r>
            <a:r>
              <a:rPr lang="en-US" sz="2800" b="1" dirty="0" smtClean="0">
                <a:latin typeface="Times New Roman" pitchFamily="18" charset="0"/>
                <a:cs typeface="Times New Roman" pitchFamily="18" charset="0"/>
              </a:rPr>
              <a:t>first </a:t>
            </a:r>
            <a:r>
              <a:rPr lang="en-US" sz="2800" b="1" dirty="0">
                <a:latin typeface="Times New Roman" pitchFamily="18" charset="0"/>
                <a:cs typeface="Times New Roman" pitchFamily="18" charset="0"/>
              </a:rPr>
              <a:t>clinical </a:t>
            </a:r>
            <a:r>
              <a:rPr lang="en-US" sz="2800" b="1" dirty="0" smtClean="0">
                <a:latin typeface="Times New Roman" pitchFamily="18" charset="0"/>
                <a:cs typeface="Times New Roman" pitchFamily="18" charset="0"/>
              </a:rPr>
              <a:t>manifestation. </a:t>
            </a:r>
          </a:p>
          <a:p>
            <a:pPr marL="0" indent="0" algn="just" rtl="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time between exposure and </a:t>
            </a:r>
            <a:r>
              <a:rPr lang="en-US" sz="2800" i="1" dirty="0" smtClean="0">
                <a:latin typeface="Times New Roman" pitchFamily="18" charset="0"/>
                <a:cs typeface="Times New Roman" pitchFamily="18" charset="0"/>
              </a:rPr>
              <a:t>first </a:t>
            </a:r>
            <a:r>
              <a:rPr lang="en-US" sz="2800" i="1" dirty="0">
                <a:latin typeface="Times New Roman" pitchFamily="18" charset="0"/>
                <a:cs typeface="Times New Roman" pitchFamily="18" charset="0"/>
              </a:rPr>
              <a:t>case </a:t>
            </a:r>
            <a:r>
              <a:rPr lang="en-US" sz="2800" dirty="0">
                <a:latin typeface="Times New Roman" pitchFamily="18" charset="0"/>
                <a:cs typeface="Times New Roman" pitchFamily="18" charset="0"/>
              </a:rPr>
              <a:t>is the </a:t>
            </a:r>
            <a:r>
              <a:rPr lang="en-US" sz="2800" b="1" dirty="0">
                <a:latin typeface="Times New Roman" pitchFamily="18" charset="0"/>
                <a:cs typeface="Times New Roman" pitchFamily="18" charset="0"/>
              </a:rPr>
              <a:t>minimum incubation period</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indent="0" algn="just" rtl="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time between exposure and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last case, </a:t>
            </a:r>
            <a:r>
              <a:rPr lang="en-US" sz="2800" b="1" dirty="0">
                <a:latin typeface="Times New Roman" pitchFamily="18" charset="0"/>
                <a:cs typeface="Times New Roman" pitchFamily="18" charset="0"/>
              </a:rPr>
              <a:t>maximum incubation period</a:t>
            </a:r>
            <a:r>
              <a:rPr lang="en-US" sz="2800" dirty="0">
                <a:latin typeface="Times New Roman" pitchFamily="18" charset="0"/>
                <a:cs typeface="Times New Roman" pitchFamily="18" charset="0"/>
              </a:rPr>
              <a:t>.</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47439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373616" cy="4525963"/>
          </a:xfrm>
        </p:spPr>
        <p:txBody>
          <a:bodyPr>
            <a:noAutofit/>
          </a:bodyPr>
          <a:lstStyle/>
          <a:p>
            <a:pPr marL="0" indent="0" algn="just" rtl="0">
              <a:buNone/>
            </a:pPr>
            <a:r>
              <a:rPr lang="en-US" sz="2800" b="1" u="sng" dirty="0">
                <a:solidFill>
                  <a:srgbClr val="FF0000"/>
                </a:solidFill>
                <a:latin typeface="Times New Roman" panose="02020603050405020304" pitchFamily="18" charset="0"/>
                <a:cs typeface="Times New Roman" panose="02020603050405020304" pitchFamily="18" charset="0"/>
              </a:rPr>
              <a:t>Communicable period</a:t>
            </a:r>
          </a:p>
          <a:p>
            <a:pPr marL="0" indent="0" algn="just" rtl="0">
              <a:buNone/>
            </a:pPr>
            <a:r>
              <a:rPr lang="en-US" sz="2800" dirty="0" smtClean="0">
                <a:latin typeface="Times New Roman" panose="02020603050405020304" pitchFamily="18" charset="0"/>
                <a:cs typeface="Times New Roman" panose="02020603050405020304" pitchFamily="18" charset="0"/>
              </a:rPr>
              <a:t>Communicable Period: time </a:t>
            </a:r>
            <a:r>
              <a:rPr lang="en-US" sz="2800" dirty="0">
                <a:latin typeface="Times New Roman" panose="02020603050405020304" pitchFamily="18" charset="0"/>
                <a:cs typeface="Times New Roman" panose="02020603050405020304" pitchFamily="18" charset="0"/>
              </a:rPr>
              <a:t>period require for transmission of infectious agent from reservoir to a susceptible host.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b="1" u="sng" dirty="0" smtClean="0">
                <a:solidFill>
                  <a:srgbClr val="FF0000"/>
                </a:solidFill>
                <a:latin typeface="Times New Roman" pitchFamily="18" charset="0"/>
                <a:cs typeface="Times New Roman" pitchFamily="18" charset="0"/>
              </a:rPr>
              <a:t>Reservoir</a:t>
            </a:r>
            <a:r>
              <a:rPr lang="en-US" sz="2800" u="sng" dirty="0" smtClean="0">
                <a:latin typeface="Times New Roman" pitchFamily="18" charset="0"/>
                <a:cs typeface="Times New Roman" pitchFamily="18" charset="0"/>
              </a:rPr>
              <a:t>: </a:t>
            </a:r>
            <a:r>
              <a:rPr lang="en-US" sz="2800" dirty="0" smtClean="0">
                <a:solidFill>
                  <a:srgbClr val="00B0F0"/>
                </a:solidFill>
                <a:latin typeface="Times New Roman" pitchFamily="18" charset="0"/>
                <a:cs typeface="Times New Roman" pitchFamily="18" charset="0"/>
              </a:rPr>
              <a:t>Any human beings, animals, plants, arthropods, soil or inanimate matter in which an infectious agent normally lives and multiplies and from which it passes to a new host.</a:t>
            </a:r>
            <a:r>
              <a:rPr lang="en-US" sz="2800" dirty="0" smtClean="0">
                <a:latin typeface="Times New Roman" pitchFamily="18" charset="0"/>
                <a:cs typeface="Times New Roman" pitchFamily="18" charset="0"/>
              </a:rPr>
              <a:t> </a:t>
            </a:r>
          </a:p>
          <a:p>
            <a:pPr marL="0" indent="0" algn="just">
              <a:buNone/>
            </a:pPr>
            <a:r>
              <a:rPr lang="en-US" sz="2800" dirty="0" smtClean="0">
                <a:latin typeface="Times New Roman" pitchFamily="18" charset="0"/>
                <a:cs typeface="Times New Roman" pitchFamily="18" charset="0"/>
              </a:rPr>
              <a:t>For example, soil may harbor agents that causes tetanus, anthrax.</a:t>
            </a:r>
          </a:p>
          <a:p>
            <a:pPr marL="0" indent="0" algn="just">
              <a:buNone/>
            </a:pPr>
            <a:r>
              <a:rPr lang="en-US" sz="2800" dirty="0" smtClean="0">
                <a:latin typeface="Times New Roman" pitchFamily="18" charset="0"/>
                <a:cs typeface="Times New Roman" pitchFamily="18" charset="0"/>
              </a:rPr>
              <a:t>Some diseases with human reservoirs are:</a:t>
            </a:r>
          </a:p>
          <a:p>
            <a:pPr algn="just"/>
            <a:r>
              <a:rPr lang="en-US" sz="2800" dirty="0" smtClean="0">
                <a:latin typeface="Times New Roman" pitchFamily="18" charset="0"/>
                <a:cs typeface="Times New Roman" pitchFamily="18" charset="0"/>
              </a:rPr>
              <a:t> Most bacterial and viral respiratory diseases</a:t>
            </a:r>
          </a:p>
          <a:p>
            <a:pPr marL="0" indent="0" algn="just" rtl="0">
              <a:buNone/>
            </a:pP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708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normAutofit/>
          </a:bodyPr>
          <a:lstStyle/>
          <a:p>
            <a:pPr algn="just" rtl="0">
              <a:buFont typeface="Wingdings" panose="05000000000000000000" pitchFamily="2" charset="2"/>
              <a:buChar char="§"/>
              <a:defRPr/>
            </a:pPr>
            <a:r>
              <a:rPr lang="en-US" sz="2800" dirty="0">
                <a:solidFill>
                  <a:srgbClr val="FF0000"/>
                </a:solidFill>
                <a:latin typeface="Times New Roman" panose="02020603050405020304" pitchFamily="18" charset="0"/>
                <a:cs typeface="Times New Roman" panose="02020603050405020304" pitchFamily="18" charset="0"/>
              </a:rPr>
              <a:t>Endemic: </a:t>
            </a:r>
            <a:r>
              <a:rPr lang="en-US" sz="2800" dirty="0">
                <a:latin typeface="Times New Roman" panose="02020603050405020304" pitchFamily="18" charset="0"/>
                <a:cs typeface="Times New Roman" panose="02020603050405020304" pitchFamily="18" charset="0"/>
              </a:rPr>
              <a:t>when an infectious agent or disease has a constant presence within a defined geographic area</a:t>
            </a:r>
          </a:p>
          <a:p>
            <a:pPr algn="just" rtl="0">
              <a:buFont typeface="Wingdings" panose="05000000000000000000" pitchFamily="2" charset="2"/>
              <a:buChar char="§"/>
              <a:defRPr/>
            </a:pPr>
            <a:endParaRPr lang="en-US" sz="2800" dirty="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
              <a:defRPr/>
            </a:pPr>
            <a:r>
              <a:rPr lang="en-US" sz="2800" dirty="0">
                <a:solidFill>
                  <a:srgbClr val="FF0000"/>
                </a:solidFill>
                <a:latin typeface="Times New Roman" panose="02020603050405020304" pitchFamily="18" charset="0"/>
                <a:cs typeface="Times New Roman" panose="02020603050405020304" pitchFamily="18" charset="0"/>
              </a:rPr>
              <a:t>Epidemic</a:t>
            </a:r>
            <a:r>
              <a:rPr lang="en-US" sz="2800" dirty="0">
                <a:latin typeface="Times New Roman" panose="02020603050405020304" pitchFamily="18" charset="0"/>
                <a:cs typeface="Times New Roman" panose="02020603050405020304" pitchFamily="18" charset="0"/>
              </a:rPr>
              <a:t>: occurrences of infectious agent or disease that clearly exceed the usual expected frequency of the disease in a particular population</a:t>
            </a:r>
          </a:p>
          <a:p>
            <a:pPr algn="just" rtl="0">
              <a:buFont typeface="Wingdings" panose="05000000000000000000" pitchFamily="2" charset="2"/>
              <a:buChar char="§"/>
              <a:defRPr/>
            </a:pPr>
            <a:endParaRPr lang="en-US" sz="2800" dirty="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
              <a:defRPr/>
            </a:pPr>
            <a:r>
              <a:rPr lang="en-US" sz="2800" dirty="0">
                <a:solidFill>
                  <a:srgbClr val="FF0000"/>
                </a:solidFill>
                <a:latin typeface="Times New Roman" panose="02020603050405020304" pitchFamily="18" charset="0"/>
                <a:cs typeface="Times New Roman" panose="02020603050405020304" pitchFamily="18" charset="0"/>
              </a:rPr>
              <a:t>Pandemic</a:t>
            </a:r>
            <a:r>
              <a:rPr lang="en-US" sz="2800" dirty="0">
                <a:latin typeface="Times New Roman" panose="02020603050405020304" pitchFamily="18" charset="0"/>
                <a:cs typeface="Times New Roman" panose="02020603050405020304" pitchFamily="18" charset="0"/>
              </a:rPr>
              <a:t> when an epidemic outbreak occurs worldwide  </a:t>
            </a:r>
          </a:p>
          <a:p>
            <a:pPr algn="just" rtl="0">
              <a:buFont typeface="Wingdings" panose="05000000000000000000" pitchFamily="2" charset="2"/>
              <a:buChar char="§"/>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075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579296" cy="4525963"/>
          </a:xfrm>
        </p:spPr>
        <p:txBody>
          <a:bodyPr>
            <a:noAutofit/>
          </a:bodyPr>
          <a:lstStyle/>
          <a:p>
            <a:pPr rtl="0"/>
            <a:r>
              <a:rPr lang="en-US" sz="2800" b="1" dirty="0">
                <a:solidFill>
                  <a:srgbClr val="FF0000"/>
                </a:solidFill>
                <a:latin typeface="Times New Roman" panose="02020603050405020304" pitchFamily="18" charset="0"/>
                <a:cs typeface="Times New Roman" panose="02020603050405020304" pitchFamily="18" charset="0"/>
              </a:rPr>
              <a:t>Elimination of disease</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Disease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incidence is reduced to a minimal level at which the disease is no longer considered a public health problem, while infection may still </a:t>
            </a:r>
            <a:r>
              <a:rPr lang="en-US" sz="2800" dirty="0" smtClean="0">
                <a:latin typeface="Times New Roman" panose="02020603050405020304" pitchFamily="18" charset="0"/>
                <a:cs typeface="Times New Roman" panose="02020603050405020304" pitchFamily="18" charset="0"/>
              </a:rPr>
              <a:t>occur</a:t>
            </a:r>
          </a:p>
          <a:p>
            <a:pPr marL="0" indent="0" rtl="0">
              <a:buNone/>
            </a:pPr>
            <a:r>
              <a:rPr lang="en-US" sz="2800" dirty="0" err="1" smtClean="0">
                <a:latin typeface="Times New Roman" panose="02020603050405020304" pitchFamily="18" charset="0"/>
                <a:cs typeface="Times New Roman" panose="02020603050405020304" pitchFamily="18" charset="0"/>
              </a:rPr>
              <a:t>Example:The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aim of elimination of Neonatal tetanus is reduction of its incidence to less than one case/1000 live births</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pPr algn="just" rtl="0"/>
            <a:r>
              <a:rPr lang="en-US" sz="2800" b="1" dirty="0" smtClean="0">
                <a:solidFill>
                  <a:srgbClr val="FF0000"/>
                </a:solidFill>
                <a:latin typeface="Times New Roman" panose="02020603050405020304" pitchFamily="18" charset="0"/>
                <a:cs typeface="Times New Roman" panose="02020603050405020304" pitchFamily="18" charset="0"/>
              </a:rPr>
              <a:t>Eradication</a:t>
            </a:r>
          </a:p>
          <a:p>
            <a:pPr marL="0" indent="0" algn="just" rtl="0">
              <a:buNone/>
            </a:pP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means worldwide disappearance of a disease (permanent reduction to zero level) with complete destruction of the agent</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organism can be present only in laboratories and no need for interventions.</a:t>
            </a:r>
          </a:p>
          <a:p>
            <a:pPr algn="just" rtl="0"/>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557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784976" cy="5760640"/>
          </a:xfrm>
        </p:spPr>
        <p:txBody>
          <a:bodyPr>
            <a:noAutofit/>
          </a:bodyPr>
          <a:lstStyle/>
          <a:p>
            <a:pPr marL="0" indent="0" algn="l" rtl="0">
              <a:buNone/>
              <a:defRPr/>
            </a:pPr>
            <a:r>
              <a:rPr lang="en-US" sz="3200" dirty="0" smtClean="0">
                <a:latin typeface="Times New Roman" panose="02020603050405020304" pitchFamily="18" charset="0"/>
                <a:cs typeface="Times New Roman" panose="02020603050405020304" pitchFamily="18" charset="0"/>
              </a:rPr>
              <a:t>  The following  points explain </a:t>
            </a:r>
            <a:r>
              <a:rPr lang="en-US" sz="3200" dirty="0" smtClean="0">
                <a:solidFill>
                  <a:srgbClr val="FF0000"/>
                </a:solidFill>
                <a:latin typeface="Times New Roman" panose="02020603050405020304" pitchFamily="18" charset="0"/>
                <a:cs typeface="Times New Roman" panose="02020603050405020304" pitchFamily="18" charset="0"/>
              </a:rPr>
              <a:t>Why</a:t>
            </a:r>
            <a:r>
              <a:rPr lang="en-US" sz="3200" dirty="0" smtClean="0">
                <a:latin typeface="Times New Roman" panose="02020603050405020304" pitchFamily="18" charset="0"/>
                <a:cs typeface="Times New Roman" panose="02020603050405020304" pitchFamily="18" charset="0"/>
              </a:rPr>
              <a:t>  Knowledge </a:t>
            </a:r>
            <a:r>
              <a:rPr lang="en-US" sz="3200" dirty="0">
                <a:latin typeface="Times New Roman" panose="02020603050405020304" pitchFamily="18" charset="0"/>
                <a:cs typeface="Times New Roman" panose="02020603050405020304" pitchFamily="18" charset="0"/>
              </a:rPr>
              <a:t>of communicable diseases is fundamental </a:t>
            </a:r>
            <a:r>
              <a:rPr lang="en-US" sz="3200" dirty="0" smtClean="0">
                <a:latin typeface="Times New Roman" panose="02020603050405020304" pitchFamily="18" charset="0"/>
                <a:cs typeface="Times New Roman" panose="02020603050405020304" pitchFamily="18" charset="0"/>
              </a:rPr>
              <a:t>to the practice of community health nursing .</a:t>
            </a:r>
          </a:p>
          <a:p>
            <a:pPr marL="514350" indent="-514350" algn="l" rtl="0">
              <a:buFont typeface="+mj-lt"/>
              <a:buAutoNum type="arabicPeriod"/>
              <a:defRPr/>
            </a:pPr>
            <a:r>
              <a:rPr lang="en-US" sz="3200" dirty="0" smtClean="0">
                <a:latin typeface="Times New Roman" panose="02020603050405020304" pitchFamily="18" charset="0"/>
                <a:cs typeface="Times New Roman" panose="02020603050405020304" pitchFamily="18" charset="0"/>
              </a:rPr>
              <a:t>Communicable </a:t>
            </a:r>
            <a:r>
              <a:rPr lang="en-US" sz="3200" dirty="0">
                <a:latin typeface="Times New Roman" panose="02020603050405020304" pitchFamily="18" charset="0"/>
                <a:cs typeface="Times New Roman" panose="02020603050405020304" pitchFamily="18" charset="0"/>
              </a:rPr>
              <a:t>diseases </a:t>
            </a:r>
            <a:r>
              <a:rPr lang="en-US" sz="3200" dirty="0" smtClean="0">
                <a:latin typeface="Times New Roman" panose="02020603050405020304" pitchFamily="18" charset="0"/>
                <a:cs typeface="Times New Roman" panose="02020603050405020304" pitchFamily="18" charset="0"/>
              </a:rPr>
              <a:t>typically </a:t>
            </a:r>
            <a:r>
              <a:rPr lang="en-US" sz="3200" dirty="0">
                <a:latin typeface="Times New Roman" panose="02020603050405020304" pitchFamily="18" charset="0"/>
                <a:cs typeface="Times New Roman" panose="02020603050405020304" pitchFamily="18" charset="0"/>
              </a:rPr>
              <a:t>spread through communities of people. </a:t>
            </a:r>
          </a:p>
          <a:p>
            <a:pPr marL="514350" indent="-514350" algn="l" rtl="0">
              <a:buFont typeface="+mj-lt"/>
              <a:buAutoNum type="arabicPeriod"/>
              <a:defRPr/>
            </a:pPr>
            <a:r>
              <a:rPr lang="en-US" sz="3200" dirty="0">
                <a:latin typeface="Times New Roman" panose="02020603050405020304" pitchFamily="18" charset="0"/>
                <a:cs typeface="Times New Roman" panose="02020603050405020304" pitchFamily="18" charset="0"/>
              </a:rPr>
              <a:t>Understanding of the basic concepts of communicable disease control, </a:t>
            </a:r>
            <a:r>
              <a:rPr lang="en-US" sz="3200" dirty="0" smtClean="0">
                <a:latin typeface="Times New Roman" panose="02020603050405020304" pitchFamily="18" charset="0"/>
                <a:cs typeface="Times New Roman" panose="02020603050405020304" pitchFamily="18" charset="0"/>
              </a:rPr>
              <a:t>helps </a:t>
            </a:r>
            <a:r>
              <a:rPr lang="en-US" sz="3200" dirty="0">
                <a:latin typeface="Times New Roman" panose="02020603050405020304" pitchFamily="18" charset="0"/>
                <a:cs typeface="Times New Roman" panose="02020603050405020304" pitchFamily="18" charset="0"/>
              </a:rPr>
              <a:t>a community health nurse </a:t>
            </a:r>
            <a:r>
              <a:rPr lang="en-US" sz="3200" dirty="0" smtClean="0">
                <a:latin typeface="Times New Roman" panose="02020603050405020304" pitchFamily="18" charset="0"/>
                <a:cs typeface="Times New Roman" panose="02020603050405020304" pitchFamily="18" charset="0"/>
              </a:rPr>
              <a:t> to effectively work  </a:t>
            </a:r>
            <a:r>
              <a:rPr lang="en-US" sz="3200" dirty="0">
                <a:latin typeface="Times New Roman" panose="02020603050405020304" pitchFamily="18" charset="0"/>
                <a:cs typeface="Times New Roman" panose="02020603050405020304" pitchFamily="18" charset="0"/>
              </a:rPr>
              <a:t>to prevent and control communicable disease in </a:t>
            </a:r>
            <a:r>
              <a:rPr lang="en-US" sz="3200" dirty="0" smtClean="0">
                <a:latin typeface="Times New Roman" panose="02020603050405020304" pitchFamily="18" charset="0"/>
                <a:cs typeface="Times New Roman" panose="02020603050405020304" pitchFamily="18" charset="0"/>
              </a:rPr>
              <a:t>populations.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231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lvl="0" indent="-514350">
              <a:buFont typeface="+mj-lt"/>
              <a:buAutoNum type="arabicPeriod"/>
              <a:defRPr/>
            </a:pPr>
            <a:endParaRPr lang="en-US" sz="3200" dirty="0">
              <a:solidFill>
                <a:prstClr val="black"/>
              </a:solidFill>
              <a:latin typeface="Times New Roman" panose="02020603050405020304" pitchFamily="18" charset="0"/>
              <a:cs typeface="Times New Roman" panose="02020603050405020304" pitchFamily="18" charset="0"/>
            </a:endParaRPr>
          </a:p>
          <a:p>
            <a:pPr marL="0" lvl="0" indent="0">
              <a:buNone/>
              <a:defRPr/>
            </a:pPr>
            <a:r>
              <a:rPr lang="ar-IQ" sz="3200" dirty="0" smtClean="0">
                <a:solidFill>
                  <a:prstClr val="black"/>
                </a:solidFill>
                <a:latin typeface="Times New Roman" panose="02020603050405020304" pitchFamily="18" charset="0"/>
                <a:cs typeface="Times New Roman" panose="02020603050405020304" pitchFamily="18" charset="0"/>
              </a:rPr>
              <a:t>3</a:t>
            </a:r>
            <a:r>
              <a:rPr lang="en-US" sz="3200" dirty="0" smtClean="0">
                <a:solidFill>
                  <a:prstClr val="black"/>
                </a:solidFill>
                <a:latin typeface="Times New Roman" panose="02020603050405020304" pitchFamily="18" charset="0"/>
                <a:cs typeface="Times New Roman" panose="02020603050405020304" pitchFamily="18" charset="0"/>
              </a:rPr>
              <a:t>- It </a:t>
            </a:r>
            <a:r>
              <a:rPr lang="en-US" sz="3200" dirty="0">
                <a:solidFill>
                  <a:prstClr val="black"/>
                </a:solidFill>
                <a:latin typeface="Times New Roman" panose="02020603050405020304" pitchFamily="18" charset="0"/>
                <a:cs typeface="Times New Roman" panose="02020603050405020304" pitchFamily="18" charset="0"/>
              </a:rPr>
              <a:t>also helps nurses  to teach important and effective preventive measures to community members, advocate for those affected, and protect the well-being of uninfected persons (including the nurses themselves).</a:t>
            </a:r>
          </a:p>
          <a:p>
            <a:pPr marL="514350" lvl="0" indent="-514350">
              <a:buFont typeface="+mj-lt"/>
              <a:buAutoNum type="arabicPeriod"/>
            </a:pPr>
            <a:endParaRPr lang="en-US" sz="3200" dirty="0">
              <a:solidFill>
                <a:prstClr val="black"/>
              </a:solidFill>
              <a:latin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32673471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865</TotalTime>
  <Words>1686</Words>
  <Application>Microsoft Office PowerPoint</Application>
  <PresentationFormat>On-screen Show (4:3)</PresentationFormat>
  <Paragraphs>130</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Times New Roman</vt:lpstr>
      <vt:lpstr>TimesNewRomanPSMT</vt:lpstr>
      <vt:lpstr>Wingdings</vt:lpstr>
      <vt:lpstr>1_Office Theme</vt:lpstr>
      <vt:lpstr>Epidemiology of communicable diseases L6     ا.د سجاد سالم     ا.د سميرة محمد               </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of communicable diseases</dc:title>
  <dc:creator>hp</dc:creator>
  <cp:lastModifiedBy>Maher</cp:lastModifiedBy>
  <cp:revision>113</cp:revision>
  <dcterms:modified xsi:type="dcterms:W3CDTF">2023-09-24T10:47:04Z</dcterms:modified>
</cp:coreProperties>
</file>